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1_41D30142.xml" ContentType="application/vnd.ms-powerpoint.comments+xml"/>
  <Override PartName="/ppt/comments/modernComment_103_5FDEBC38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0A910D-3B57-C4D5-39E0-07D233958476}" name="Laforet, James" initials="" userId="S::laforej@mcmaster.ca::ec8daa5a-5da3-481a-8557-b97aea5e16d1" providerId="AD"/>
  <p188:author id="{AB2C9449-F473-CDD7-FA21-9E127DC9236B}" name="Lexxie Roy" initials="LR" userId="cb9ada1c2f165ba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CC9A11-BFDB-FE4E-808C-9ED73FEC1507}" v="3" dt="2024-10-01T14:54:04.690"/>
    <p1510:client id="{DDE3520D-C7D8-435F-9F56-FA1DE1AEE4E6}" v="105" dt="2024-10-01T15:15:36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ia Roy" userId="bbc008f1-9fa9-456f-8a1a-c62a3c7d5339" providerId="ADAL" clId="{DDE3520D-C7D8-435F-9F56-FA1DE1AEE4E6}"/>
    <pc:docChg chg="undo custSel modSld">
      <pc:chgData name="Alexandria Roy" userId="bbc008f1-9fa9-456f-8a1a-c62a3c7d5339" providerId="ADAL" clId="{DDE3520D-C7D8-435F-9F56-FA1DE1AEE4E6}" dt="2024-10-01T15:15:36.375" v="102" actId="20577"/>
      <pc:docMkLst>
        <pc:docMk/>
      </pc:docMkLst>
      <pc:sldChg chg="addSp delSp modSp mod">
        <pc:chgData name="Alexandria Roy" userId="bbc008f1-9fa9-456f-8a1a-c62a3c7d5339" providerId="ADAL" clId="{DDE3520D-C7D8-435F-9F56-FA1DE1AEE4E6}" dt="2024-10-01T15:15:36.375" v="102" actId="20577"/>
        <pc:sldMkLst>
          <pc:docMk/>
          <pc:sldMk cId="1104347458" sldId="257"/>
        </pc:sldMkLst>
        <pc:spChg chg="del">
          <ac:chgData name="Alexandria Roy" userId="bbc008f1-9fa9-456f-8a1a-c62a3c7d5339" providerId="ADAL" clId="{DDE3520D-C7D8-435F-9F56-FA1DE1AEE4E6}" dt="2024-10-01T15:01:45.714" v="0" actId="478"/>
          <ac:spMkLst>
            <pc:docMk/>
            <pc:sldMk cId="1104347458" sldId="257"/>
            <ac:spMk id="117" creationId="{D0D7D27F-F9C5-C00C-2BF8-1409E7CDD46E}"/>
          </ac:spMkLst>
        </pc:spChg>
        <pc:spChg chg="del">
          <ac:chgData name="Alexandria Roy" userId="bbc008f1-9fa9-456f-8a1a-c62a3c7d5339" providerId="ADAL" clId="{DDE3520D-C7D8-435F-9F56-FA1DE1AEE4E6}" dt="2024-10-01T15:06:48.995" v="8" actId="478"/>
          <ac:spMkLst>
            <pc:docMk/>
            <pc:sldMk cId="1104347458" sldId="257"/>
            <ac:spMk id="118" creationId="{91B66CD4-F8D1-A556-B8BB-D364FF2A0868}"/>
          </ac:spMkLst>
        </pc:spChg>
        <pc:spChg chg="mod">
          <ac:chgData name="Alexandria Roy" userId="bbc008f1-9fa9-456f-8a1a-c62a3c7d5339" providerId="ADAL" clId="{DDE3520D-C7D8-435F-9F56-FA1DE1AEE4E6}" dt="2024-10-01T15:06:56.869" v="11" actId="14100"/>
          <ac:spMkLst>
            <pc:docMk/>
            <pc:sldMk cId="1104347458" sldId="257"/>
            <ac:spMk id="119" creationId="{478A11EC-9325-60D3-2BD5-A3417B47AF74}"/>
          </ac:spMkLst>
        </pc:spChg>
        <pc:spChg chg="mod">
          <ac:chgData name="Alexandria Roy" userId="bbc008f1-9fa9-456f-8a1a-c62a3c7d5339" providerId="ADAL" clId="{DDE3520D-C7D8-435F-9F56-FA1DE1AEE4E6}" dt="2024-10-01T15:15:03.561" v="96" actId="20577"/>
          <ac:spMkLst>
            <pc:docMk/>
            <pc:sldMk cId="1104347458" sldId="257"/>
            <ac:spMk id="144" creationId="{1017FAF8-4763-78DD-1378-9AEAFE3667D1}"/>
          </ac:spMkLst>
        </pc:spChg>
        <pc:spChg chg="mod">
          <ac:chgData name="Alexandria Roy" userId="bbc008f1-9fa9-456f-8a1a-c62a3c7d5339" providerId="ADAL" clId="{DDE3520D-C7D8-435F-9F56-FA1DE1AEE4E6}" dt="2024-10-01T15:15:36.375" v="102" actId="20577"/>
          <ac:spMkLst>
            <pc:docMk/>
            <pc:sldMk cId="1104347458" sldId="257"/>
            <ac:spMk id="147" creationId="{349A845B-09B4-63BB-922D-C830FF48F04B}"/>
          </ac:spMkLst>
        </pc:spChg>
        <pc:spChg chg="mod">
          <ac:chgData name="Alexandria Roy" userId="bbc008f1-9fa9-456f-8a1a-c62a3c7d5339" providerId="ADAL" clId="{DDE3520D-C7D8-435F-9F56-FA1DE1AEE4E6}" dt="2024-10-01T15:09:17.321" v="37" actId="962"/>
          <ac:spMkLst>
            <pc:docMk/>
            <pc:sldMk cId="1104347458" sldId="257"/>
            <ac:spMk id="168" creationId="{C061DB36-4BAA-B942-458A-A38602B4ACF5}"/>
          </ac:spMkLst>
        </pc:spChg>
        <pc:spChg chg="mod">
          <ac:chgData name="Alexandria Roy" userId="bbc008f1-9fa9-456f-8a1a-c62a3c7d5339" providerId="ADAL" clId="{DDE3520D-C7D8-435F-9F56-FA1DE1AEE4E6}" dt="2024-10-01T15:03:02.432" v="7" actId="962"/>
          <ac:spMkLst>
            <pc:docMk/>
            <pc:sldMk cId="1104347458" sldId="257"/>
            <ac:spMk id="169" creationId="{4242876D-C2EB-DFC1-C79B-9C11CD1480A1}"/>
          </ac:spMkLst>
        </pc:spChg>
        <pc:cxnChg chg="add mod">
          <ac:chgData name="Alexandria Roy" userId="bbc008f1-9fa9-456f-8a1a-c62a3c7d5339" providerId="ADAL" clId="{DDE3520D-C7D8-435F-9F56-FA1DE1AEE4E6}" dt="2024-10-01T15:02:18.292" v="3" actId="962"/>
          <ac:cxnSpMkLst>
            <pc:docMk/>
            <pc:sldMk cId="1104347458" sldId="257"/>
            <ac:cxnSpMk id="10" creationId="{30EE3275-C70E-97A5-A364-2EDB5094DA99}"/>
          </ac:cxnSpMkLst>
        </pc:cxnChg>
        <pc:cxnChg chg="add mod">
          <ac:chgData name="Alexandria Roy" userId="bbc008f1-9fa9-456f-8a1a-c62a3c7d5339" providerId="ADAL" clId="{DDE3520D-C7D8-435F-9F56-FA1DE1AEE4E6}" dt="2024-10-01T15:10:32.923" v="38" actId="962"/>
          <ac:cxnSpMkLst>
            <pc:docMk/>
            <pc:sldMk cId="1104347458" sldId="257"/>
            <ac:cxnSpMk id="15" creationId="{9A9EE47E-16F5-B130-D1EA-613CA79E69AD}"/>
          </ac:cxnSpMkLst>
        </pc:cxnChg>
        <pc:cxnChg chg="add mod">
          <ac:chgData name="Alexandria Roy" userId="bbc008f1-9fa9-456f-8a1a-c62a3c7d5339" providerId="ADAL" clId="{DDE3520D-C7D8-435F-9F56-FA1DE1AEE4E6}" dt="2024-10-01T15:10:33.579" v="39" actId="962"/>
          <ac:cxnSpMkLst>
            <pc:docMk/>
            <pc:sldMk cId="1104347458" sldId="257"/>
            <ac:cxnSpMk id="18" creationId="{35A4E0F3-3279-3406-2E3A-4E5C80D73698}"/>
          </ac:cxnSpMkLst>
        </pc:cxnChg>
        <pc:cxnChg chg="add mod">
          <ac:chgData name="Alexandria Roy" userId="bbc008f1-9fa9-456f-8a1a-c62a3c7d5339" providerId="ADAL" clId="{DDE3520D-C7D8-435F-9F56-FA1DE1AEE4E6}" dt="2024-10-01T15:10:34.130" v="40" actId="962"/>
          <ac:cxnSpMkLst>
            <pc:docMk/>
            <pc:sldMk cId="1104347458" sldId="257"/>
            <ac:cxnSpMk id="20" creationId="{51897F0A-300D-7BC7-CFF1-A35DBE0404BB}"/>
          </ac:cxnSpMkLst>
        </pc:cxnChg>
        <pc:cxnChg chg="add mod">
          <ac:chgData name="Alexandria Roy" userId="bbc008f1-9fa9-456f-8a1a-c62a3c7d5339" providerId="ADAL" clId="{DDE3520D-C7D8-435F-9F56-FA1DE1AEE4E6}" dt="2024-10-01T15:10:34.613" v="41" actId="962"/>
          <ac:cxnSpMkLst>
            <pc:docMk/>
            <pc:sldMk cId="1104347458" sldId="257"/>
            <ac:cxnSpMk id="22" creationId="{29DF2841-0C5E-1DCC-C212-3D8431D89ABA}"/>
          </ac:cxnSpMkLst>
        </pc:cxnChg>
        <pc:cxnChg chg="add mod">
          <ac:chgData name="Alexandria Roy" userId="bbc008f1-9fa9-456f-8a1a-c62a3c7d5339" providerId="ADAL" clId="{DDE3520D-C7D8-435F-9F56-FA1DE1AEE4E6}" dt="2024-10-01T15:10:35.176" v="42" actId="962"/>
          <ac:cxnSpMkLst>
            <pc:docMk/>
            <pc:sldMk cId="1104347458" sldId="257"/>
            <ac:cxnSpMk id="24" creationId="{697EBB85-211D-CCE5-0C93-C1BFC0C05AE7}"/>
          </ac:cxnSpMkLst>
        </pc:cxnChg>
        <pc:cxnChg chg="mod">
          <ac:chgData name="Alexandria Roy" userId="bbc008f1-9fa9-456f-8a1a-c62a3c7d5339" providerId="ADAL" clId="{DDE3520D-C7D8-435F-9F56-FA1DE1AEE4E6}" dt="2024-10-01T15:07:41.812" v="16" actId="14100"/>
          <ac:cxnSpMkLst>
            <pc:docMk/>
            <pc:sldMk cId="1104347458" sldId="257"/>
            <ac:cxnSpMk id="194" creationId="{A08CCCE1-0D02-72E6-06D5-5EA7B3860D48}"/>
          </ac:cxnSpMkLst>
        </pc:cxnChg>
      </pc:sldChg>
      <pc:sldChg chg="modSp mod">
        <pc:chgData name="Alexandria Roy" userId="bbc008f1-9fa9-456f-8a1a-c62a3c7d5339" providerId="ADAL" clId="{DDE3520D-C7D8-435F-9F56-FA1DE1AEE4E6}" dt="2024-10-01T15:13:44.332" v="94" actId="1076"/>
        <pc:sldMkLst>
          <pc:docMk/>
          <pc:sldMk cId="3877255332" sldId="258"/>
        </pc:sldMkLst>
        <pc:spChg chg="mod">
          <ac:chgData name="Alexandria Roy" userId="bbc008f1-9fa9-456f-8a1a-c62a3c7d5339" providerId="ADAL" clId="{DDE3520D-C7D8-435F-9F56-FA1DE1AEE4E6}" dt="2024-10-01T15:13:44.332" v="94" actId="1076"/>
          <ac:spMkLst>
            <pc:docMk/>
            <pc:sldMk cId="3877255332" sldId="258"/>
            <ac:spMk id="143" creationId="{A4C0695D-494E-84AA-DCF7-5D682A810882}"/>
          </ac:spMkLst>
        </pc:spChg>
        <pc:spChg chg="mod">
          <ac:chgData name="Alexandria Roy" userId="bbc008f1-9fa9-456f-8a1a-c62a3c7d5339" providerId="ADAL" clId="{DDE3520D-C7D8-435F-9F56-FA1DE1AEE4E6}" dt="2024-10-01T15:13:44.332" v="94" actId="1076"/>
          <ac:spMkLst>
            <pc:docMk/>
            <pc:sldMk cId="3877255332" sldId="258"/>
            <ac:spMk id="144" creationId="{92F79C47-5C2C-C7E9-FF39-1888C534D656}"/>
          </ac:spMkLst>
        </pc:spChg>
      </pc:sldChg>
      <pc:sldChg chg="modSp mod">
        <pc:chgData name="Alexandria Roy" userId="bbc008f1-9fa9-456f-8a1a-c62a3c7d5339" providerId="ADAL" clId="{DDE3520D-C7D8-435F-9F56-FA1DE1AEE4E6}" dt="2024-10-01T15:13:33.937" v="90" actId="14100"/>
        <pc:sldMkLst>
          <pc:docMk/>
          <pc:sldMk cId="1608432696" sldId="259"/>
        </pc:sldMkLst>
        <pc:spChg chg="mod">
          <ac:chgData name="Alexandria Roy" userId="bbc008f1-9fa9-456f-8a1a-c62a3c7d5339" providerId="ADAL" clId="{DDE3520D-C7D8-435F-9F56-FA1DE1AEE4E6}" dt="2024-10-01T15:13:33.937" v="90" actId="14100"/>
          <ac:spMkLst>
            <pc:docMk/>
            <pc:sldMk cId="1608432696" sldId="259"/>
            <ac:spMk id="7" creationId="{6917213B-9709-E8D3-4CA4-102CB2F796E2}"/>
          </ac:spMkLst>
        </pc:spChg>
        <pc:spChg chg="mod">
          <ac:chgData name="Alexandria Roy" userId="bbc008f1-9fa9-456f-8a1a-c62a3c7d5339" providerId="ADAL" clId="{DDE3520D-C7D8-435F-9F56-FA1DE1AEE4E6}" dt="2024-10-01T15:13:33.937" v="90" actId="14100"/>
          <ac:spMkLst>
            <pc:docMk/>
            <pc:sldMk cId="1608432696" sldId="259"/>
            <ac:spMk id="8" creationId="{477476B9-F3E2-8606-734F-8BEAE9B801BF}"/>
          </ac:spMkLst>
        </pc:spChg>
        <pc:spChg chg="mod">
          <ac:chgData name="Alexandria Roy" userId="bbc008f1-9fa9-456f-8a1a-c62a3c7d5339" providerId="ADAL" clId="{DDE3520D-C7D8-435F-9F56-FA1DE1AEE4E6}" dt="2024-10-01T15:13:23.527" v="88" actId="962"/>
          <ac:spMkLst>
            <pc:docMk/>
            <pc:sldMk cId="1608432696" sldId="259"/>
            <ac:spMk id="45" creationId="{29624D34-D911-8AD1-6F4F-B561734E0F7C}"/>
          </ac:spMkLst>
        </pc:spChg>
        <pc:spChg chg="mod">
          <ac:chgData name="Alexandria Roy" userId="bbc008f1-9fa9-456f-8a1a-c62a3c7d5339" providerId="ADAL" clId="{DDE3520D-C7D8-435F-9F56-FA1DE1AEE4E6}" dt="2024-10-01T15:13:07.819" v="78" actId="962"/>
          <ac:spMkLst>
            <pc:docMk/>
            <pc:sldMk cId="1608432696" sldId="259"/>
            <ac:spMk id="47" creationId="{BBE2C73A-A46C-FF15-1014-49A6B206C843}"/>
          </ac:spMkLst>
        </pc:spChg>
      </pc:sldChg>
    </pc:docChg>
  </pc:docChgLst>
  <pc:docChgLst>
    <pc:chgData name="Laforet, James" userId="ec8daa5a-5da3-481a-8557-b97aea5e16d1" providerId="ADAL" clId="{C3CC9A11-BFDB-FE4E-808C-9ED73FEC1507}"/>
    <pc:docChg chg="">
      <pc:chgData name="Laforet, James" userId="ec8daa5a-5da3-481a-8557-b97aea5e16d1" providerId="ADAL" clId="{C3CC9A11-BFDB-FE4E-808C-9ED73FEC1507}" dt="2024-10-01T14:54:04.690" v="2"/>
      <pc:docMkLst>
        <pc:docMk/>
      </pc:docMkLst>
      <pc:sldChg chg="modCm">
        <pc:chgData name="Laforet, James" userId="ec8daa5a-5da3-481a-8557-b97aea5e16d1" providerId="ADAL" clId="{C3CC9A11-BFDB-FE4E-808C-9ED73FEC1507}" dt="2024-10-01T14:54:04.690" v="2"/>
        <pc:sldMkLst>
          <pc:docMk/>
          <pc:sldMk cId="1104347458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aforet, James" userId="ec8daa5a-5da3-481a-8557-b97aea5e16d1" providerId="ADAL" clId="{C3CC9A11-BFDB-FE4E-808C-9ED73FEC1507}" dt="2024-10-01T14:54:04.690" v="2"/>
              <pc2:cmMkLst xmlns:pc2="http://schemas.microsoft.com/office/powerpoint/2019/9/main/command">
                <pc:docMk/>
                <pc:sldMk cId="1104347458" sldId="257"/>
                <pc2:cmMk id="{2ADDFB5B-458D-4C90-A5AE-1F87BA8A98BF}"/>
              </pc2:cmMkLst>
              <pc226:cmRplyChg chg="add">
                <pc226:chgData name="Laforet, James" userId="ec8daa5a-5da3-481a-8557-b97aea5e16d1" providerId="ADAL" clId="{C3CC9A11-BFDB-FE4E-808C-9ED73FEC1507}" dt="2024-10-01T14:54:04.690" v="2"/>
                <pc2:cmRplyMkLst xmlns:pc2="http://schemas.microsoft.com/office/powerpoint/2019/9/main/command">
                  <pc:docMk/>
                  <pc:sldMk cId="1104347458" sldId="257"/>
                  <pc2:cmMk id="{2ADDFB5B-458D-4C90-A5AE-1F87BA8A98BF}"/>
                  <pc2:cmRplyMk id="{24E6211D-D6C9-A149-B789-7D693BAC28B2}"/>
                </pc2:cmRplyMkLst>
              </pc226:cmRplyChg>
            </pc226:cmChg>
            <pc226:cmChg xmlns:pc226="http://schemas.microsoft.com/office/powerpoint/2022/06/main/command" chg="">
              <pc226:chgData name="Laforet, James" userId="ec8daa5a-5da3-481a-8557-b97aea5e16d1" providerId="ADAL" clId="{C3CC9A11-BFDB-FE4E-808C-9ED73FEC1507}" dt="2024-10-01T14:53:38.128" v="1"/>
              <pc2:cmMkLst xmlns:pc2="http://schemas.microsoft.com/office/powerpoint/2019/9/main/command">
                <pc:docMk/>
                <pc:sldMk cId="1104347458" sldId="257"/>
                <pc2:cmMk id="{1DD7855C-8210-4A92-AAA9-35D7F5565FE1}"/>
              </pc2:cmMkLst>
              <pc226:cmRplyChg chg="add">
                <pc226:chgData name="Laforet, James" userId="ec8daa5a-5da3-481a-8557-b97aea5e16d1" providerId="ADAL" clId="{C3CC9A11-BFDB-FE4E-808C-9ED73FEC1507}" dt="2024-10-01T14:53:38.128" v="1"/>
                <pc2:cmRplyMkLst xmlns:pc2="http://schemas.microsoft.com/office/powerpoint/2019/9/main/command">
                  <pc:docMk/>
                  <pc:sldMk cId="1104347458" sldId="257"/>
                  <pc2:cmMk id="{1DD7855C-8210-4A92-AAA9-35D7F5565FE1}"/>
                  <pc2:cmRplyMk id="{18909E6E-DFFD-0C47-8A9A-F719F2FEB3DD}"/>
                </pc2:cmRplyMkLst>
              </pc226:cmRplyChg>
            </pc226:cmChg>
          </p:ext>
        </pc:extLst>
      </pc:sldChg>
      <pc:sldChg chg="modCm">
        <pc:chgData name="Laforet, James" userId="ec8daa5a-5da3-481a-8557-b97aea5e16d1" providerId="ADAL" clId="{C3CC9A11-BFDB-FE4E-808C-9ED73FEC1507}" dt="2024-10-01T14:52:31.560" v="0"/>
        <pc:sldMkLst>
          <pc:docMk/>
          <pc:sldMk cId="1608432696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aforet, James" userId="ec8daa5a-5da3-481a-8557-b97aea5e16d1" providerId="ADAL" clId="{C3CC9A11-BFDB-FE4E-808C-9ED73FEC1507}" dt="2024-10-01T14:52:31.560" v="0"/>
              <pc2:cmMkLst xmlns:pc2="http://schemas.microsoft.com/office/powerpoint/2019/9/main/command">
                <pc:docMk/>
                <pc:sldMk cId="1608432696" sldId="259"/>
                <pc2:cmMk id="{9B4D1088-1990-4D53-B261-A3A0FB8459B5}"/>
              </pc2:cmMkLst>
              <pc226:cmRplyChg chg="add">
                <pc226:chgData name="Laforet, James" userId="ec8daa5a-5da3-481a-8557-b97aea5e16d1" providerId="ADAL" clId="{C3CC9A11-BFDB-FE4E-808C-9ED73FEC1507}" dt="2024-10-01T14:52:31.560" v="0"/>
                <pc2:cmRplyMkLst xmlns:pc2="http://schemas.microsoft.com/office/powerpoint/2019/9/main/command">
                  <pc:docMk/>
                  <pc:sldMk cId="1608432696" sldId="259"/>
                  <pc2:cmMk id="{9B4D1088-1990-4D53-B261-A3A0FB8459B5}"/>
                  <pc2:cmRplyMk id="{51C338FF-40EC-7C47-8B96-29B6410CF25C}"/>
                </pc2:cmRplyMkLst>
              </pc226:cmRplyChg>
            </pc226:cmChg>
          </p:ext>
        </pc:extLst>
      </pc:sldChg>
    </pc:docChg>
  </pc:docChgLst>
</pc:chgInfo>
</file>

<file path=ppt/comments/modernComment_101_41D3014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DD7855C-8210-4A92-AAA9-35D7F5565FE1}" authorId="{AB2C9449-F473-CDD7-FA21-9E127DC9236B}" status="resolved" created="2024-10-01T01:06:01.69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04347458" sldId="257"/>
      <ac:spMk id="168" creationId="{C061DB36-4BAA-B942-458A-A38602B4ACF5}"/>
      <ac:txMk cp="0" len="32">
        <ac:context len="33" hash="1045631624"/>
      </ac:txMk>
    </ac:txMkLst>
    <p188:pos x="1216859" y="314328"/>
    <p188:replyLst>
      <p188:reply id="{18909E6E-DFFD-0C47-8A9A-F719F2FEB3DD}" authorId="{5F0A910D-3B57-C4D5-39E0-07D233958476}" created="2024-10-01T14:53:38.064">
        <p188:txBody>
          <a:bodyPr/>
          <a:lstStyle/>
          <a:p>
            <a:r>
              <a:rPr lang="en-US"/>
              <a:t>Exec Director from DSL should report directly into the Dean (looks like space is tight so hopefully you can squeeze an extra line in there)</a:t>
            </a:r>
          </a:p>
        </p188:txBody>
      </p188:reply>
    </p188:replyLst>
    <p188:txBody>
      <a:bodyPr/>
      <a:lstStyle/>
      <a:p>
        <a:r>
          <a:rPr lang="en-CA"/>
          <a:t>There was no line in original chart, is this right?</a:t>
        </a:r>
      </a:p>
    </p188:txBody>
  </p188:cm>
  <p188:cm id="{2ADDFB5B-458D-4C90-A5AE-1F87BA8A98BF}" authorId="{AB2C9449-F473-CDD7-FA21-9E127DC9236B}" created="2024-10-01T14:12:28.71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04347458" sldId="257"/>
      <ac:spMk id="169" creationId="{4242876D-C2EB-DFC1-C79B-9C11CD1480A1}"/>
      <ac:txMk cp="0" len="54">
        <ac:context len="55" hash="1214916152"/>
      </ac:txMk>
    </ac:txMkLst>
    <p188:pos x="1147668" y="234105"/>
    <p188:replyLst>
      <p188:reply id="{24E6211D-D6C9-A149-B789-7D693BAC28B2}" authorId="{5F0A910D-3B57-C4D5-39E0-07D233958476}" created="2024-10-01T14:54:04.630">
        <p188:txBody>
          <a:bodyPr/>
          <a:lstStyle/>
          <a:p>
            <a:r>
              <a:rPr lang="en-US"/>
              <a:t>Admin Assist (DSL) should report to the Exec Director DSL</a:t>
            </a:r>
          </a:p>
        </p188:txBody>
      </p188:reply>
    </p188:replyLst>
    <p188:txBody>
      <a:bodyPr/>
      <a:lstStyle/>
      <a:p>
        <a:r>
          <a:rPr lang="en-CA"/>
          <a:t>There was no line in original chart, is this right?</a:t>
        </a:r>
      </a:p>
    </p188:txBody>
  </p188:cm>
</p188:cmLst>
</file>

<file path=ppt/comments/modernComment_103_5FDEBC3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4D1088-1990-4D53-B261-A3A0FB8459B5}" authorId="{AB2C9449-F473-CDD7-FA21-9E127DC9236B}" status="resolved" created="2024-10-01T14:04:16.615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08432696" sldId="259"/>
      <ac:spMk id="47" creationId="{BBE2C73A-A46C-FF15-1014-49A6B206C843}"/>
      <ac:txMk cp="0" len="36">
        <ac:context len="37" hash="2030422796"/>
      </ac:txMk>
    </ac:txMkLst>
    <p188:pos x="1694534" y="346454"/>
    <p188:replyLst>
      <p188:reply id="{51C338FF-40EC-7C47-8B96-29B6410CF25C}" authorId="{5F0A910D-3B57-C4D5-39E0-07D233958476}" created="2024-10-01T14:52:31.531">
        <p188:txBody>
          <a:bodyPr/>
          <a:lstStyle/>
          <a:p>
            <a:r>
              <a:rPr lang="en-US"/>
              <a:t>This is me! And Chris, it looks like they don’t list WS students so it can be left as is. We report to Erin, the Comms Manager</a:t>
            </a:r>
          </a:p>
        </p188:txBody>
      </p188:reply>
    </p188:replyLst>
    <p188:txBody>
      <a:bodyPr/>
      <a:lstStyle/>
      <a:p>
        <a:r>
          <a:rPr lang="en-CA"/>
          <a:t>Does this person report to anyone or does anyone report to this person?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53C0-0631-E110-4EE4-A233F28E7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13821-79D8-8591-6F98-C154C3F4D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6AA33-4DD1-6905-3420-B6558BDF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98C6D-90B5-F049-7CD2-30E93505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8C128-DEA4-71F5-F323-75BCD7C9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90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E137B-B41F-2F48-4B35-11FF4CD9D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4B10C-0AB4-B0E6-463E-1217143FB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5D7A2-DEF5-1E7F-D5D6-ED298B89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220F8-E7C0-A40A-CDB8-21DE270A4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9D64C-8702-EE81-96BA-F29BF001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27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47F72E-FEB4-D005-525F-A840B3B4E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6B066-94EE-52A7-9554-CD61CAB2F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5C665-3708-DD36-8EFF-D562B242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58F5-FBB9-19D2-8B92-5A636B78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EBD7F-5283-2853-DE95-DAA0C52D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58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2FACA-9F2A-376F-85F2-B7BE81F0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7C48-1B9E-1D66-27AB-ABFB9FF9B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14ED0-6A03-273F-CCF6-D279470C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23274-9C94-FC8E-784B-52AAFE1F6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D25A5-27B1-8045-131A-5F4C7547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91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52AC-5897-9E1B-FDEE-25A03CA45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DE8FA-D551-82B5-852A-CCEA2C287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1FB84-BC31-4E0B-B811-17B4F8A8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9FDC6-38C5-D70F-9615-820AA33C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CC64-2EBD-ABAD-77EE-BACC4F9C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53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7167B-58AC-B241-DE2D-6CCAB69D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F5B6B-3496-4EE5-1BD5-0A0C13693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D55EA-2DBD-E691-6E52-DB504B27B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05E02-8583-DBCF-574A-5EF658D3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112C3-B3A3-8C32-0EB9-F3E3BD85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11399-9CEB-9B68-8F80-D366294E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3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CA76-9CDE-092B-72B3-B4C06732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43660-B351-FD07-25B7-2997B7D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4E475-BA74-AF17-8D2A-6BE73EBBD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701E3-3CF5-9F41-AE67-2B693847B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C8F41-04D4-6D60-BA4A-F4C2C4A72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547B59-43E6-7FF0-79A4-238350BF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0CD95-8D9A-9F49-EA90-666E6D7D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25F96-B1FF-DD67-538D-C8CE79D6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07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65B2-5B4E-8380-175B-472AA581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62605-2200-08FB-D159-23E47AB5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57404-60B1-2F8A-531B-593BF592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0BB87-F351-8E43-C0BC-460B21C7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310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9025F-3695-96D9-6027-F6C66559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49583-F8A1-A0E9-8A6E-429E97E4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BDBCB-9DF7-F874-3F99-33D11BDD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502E4-4F89-6C18-DF13-923B4B81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B7C0E-FCB3-FE6D-A6B9-CCF3EED0F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03A32-75B2-C134-E7EB-F9026E4A5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8F466-A603-3F49-F9D5-A47DAF0F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535EB-58E4-1276-56F3-B1BE2F79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776B1-919C-7BF3-8969-6512C481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954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3D15-C443-9A65-9BC6-B1BE2206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914A3-494D-A672-8CFA-C6DBED850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7725B-F3AF-AAE4-2B47-DC832F065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27316-79A0-E9CA-C9CF-DA57909C1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258D7-4DFB-60A6-B43B-C4A259BF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B51AE-BBE0-3C7A-6A2D-8F91FF63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45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06EE5-43CE-A4DC-FD23-88D05F838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F9B41-8DFF-FE65-75D1-9591FB01D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0F775-9965-7EFC-8AC1-BA9CC2441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74D279-E980-4EB5-983E-06A43DE3162D}" type="datetimeFigureOut">
              <a:rPr lang="en-CA" smtClean="0"/>
              <a:t>2024-10-01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ED917-4438-1ECF-E6A0-2BC689DB7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39806-0984-BE04-79A3-8DBBDC816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1A5CE-6DAB-4E49-926C-FF1D4ED4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17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41D3014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5FDEBC3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The chart depicts the hierarchical structure of the Faculty of Social Sciences. ">
            <a:extLst>
              <a:ext uri="{FF2B5EF4-FFF2-40B4-BE49-F238E27FC236}">
                <a16:creationId xmlns:a16="http://schemas.microsoft.com/office/drawing/2014/main" id="{38B7377C-2A19-09FB-3AA8-F34678B66BF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7578" y="164116"/>
            <a:ext cx="4675198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Social Sciences Organizational Chart 2023 to 2024</a:t>
            </a:r>
            <a:r>
              <a:rPr kumimoji="0" lang="en-CA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Slide 1</a:t>
            </a:r>
            <a:endParaRPr kumimoji="0" lang="en-CA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0" name="TextBox 189" descr="The chart depicts the hierarchical structure of the Faculty of Social Sciences. ">
            <a:extLst>
              <a:ext uri="{FF2B5EF4-FFF2-40B4-BE49-F238E27FC236}">
                <a16:creationId xmlns:a16="http://schemas.microsoft.com/office/drawing/2014/main" id="{1F2F941E-0E68-FB14-D62B-0B24D2D5FE89}"/>
              </a:ext>
            </a:extLst>
          </p:cNvPr>
          <p:cNvSpPr txBox="1"/>
          <p:nvPr/>
        </p:nvSpPr>
        <p:spPr>
          <a:xfrm>
            <a:off x="180423" y="5617806"/>
            <a:ext cx="4366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/>
              <a:t>Legend</a:t>
            </a:r>
          </a:p>
          <a:p>
            <a:r>
              <a:rPr lang="en-CA"/>
              <a:t>FTE: Full-Time Equivalent</a:t>
            </a:r>
          </a:p>
          <a:p>
            <a:r>
              <a:rPr lang="en-CA"/>
              <a:t>Coord.: Coordinator</a:t>
            </a:r>
          </a:p>
        </p:txBody>
      </p:sp>
      <p:sp>
        <p:nvSpPr>
          <p:cNvPr id="2" name="Parallelogram 1" descr="Parallelogram shape means the role is under the McMaster University Faculty Association (MUFA).">
            <a:extLst>
              <a:ext uri="{FF2B5EF4-FFF2-40B4-BE49-F238E27FC236}">
                <a16:creationId xmlns:a16="http://schemas.microsoft.com/office/drawing/2014/main" id="{C160B373-2079-AE7C-DB98-5C8491244B99}"/>
              </a:ext>
            </a:extLst>
          </p:cNvPr>
          <p:cNvSpPr/>
          <p:nvPr/>
        </p:nvSpPr>
        <p:spPr>
          <a:xfrm>
            <a:off x="7345989" y="237819"/>
            <a:ext cx="1413862" cy="707886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McMaster University Faculty Association (MUFA)</a:t>
            </a:r>
          </a:p>
        </p:txBody>
      </p:sp>
      <p:sp>
        <p:nvSpPr>
          <p:cNvPr id="3" name="Freeform: Shape 2" descr="Rectangle shape means the role is under The Management Group (TMG).">
            <a:extLst>
              <a:ext uri="{FF2B5EF4-FFF2-40B4-BE49-F238E27FC236}">
                <a16:creationId xmlns:a16="http://schemas.microsoft.com/office/drawing/2014/main" id="{DFC5D26B-A36F-7CA8-60BE-A89F80B26967}"/>
              </a:ext>
            </a:extLst>
          </p:cNvPr>
          <p:cNvSpPr/>
          <p:nvPr/>
        </p:nvSpPr>
        <p:spPr>
          <a:xfrm>
            <a:off x="9055741" y="265732"/>
            <a:ext cx="1215686" cy="626936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Management Group (TMG)</a:t>
            </a:r>
          </a:p>
        </p:txBody>
      </p:sp>
      <p:sp>
        <p:nvSpPr>
          <p:cNvPr id="4" name="Rectangle: Rounded Corners 3" descr="The rounded rectangle shape means the role is under the UNIFOR Unit 1 Staff Union.">
            <a:extLst>
              <a:ext uri="{FF2B5EF4-FFF2-40B4-BE49-F238E27FC236}">
                <a16:creationId xmlns:a16="http://schemas.microsoft.com/office/drawing/2014/main" id="{749E2188-36C2-E1A8-F563-3FF505A6D479}"/>
              </a:ext>
            </a:extLst>
          </p:cNvPr>
          <p:cNvSpPr/>
          <p:nvPr/>
        </p:nvSpPr>
        <p:spPr>
          <a:xfrm>
            <a:off x="10401826" y="265732"/>
            <a:ext cx="1215686" cy="626936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UNIFOR Unit 1 Staff Union</a:t>
            </a:r>
            <a:endParaRPr lang="en-CA" sz="105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Parallelogram 142" descr="Roles that report to this person: Associate Dean (Research); Director, Community Research Platform; Associate Dean (Grad); Associate Dean (Academic); Academic Director, MPP; Director, Gilbrea Centre; Academic Director, Spark; Director, Finance &amp; Administration.">
            <a:extLst>
              <a:ext uri="{FF2B5EF4-FFF2-40B4-BE49-F238E27FC236}">
                <a16:creationId xmlns:a16="http://schemas.microsoft.com/office/drawing/2014/main" id="{93C6D5AD-9E98-1F8B-6147-3818B4F97D4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33381" y="710241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20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Dean</a:t>
            </a:r>
          </a:p>
        </p:txBody>
      </p:sp>
      <p:sp>
        <p:nvSpPr>
          <p:cNvPr id="144" name="Parallelogram 143" descr="Roles that this person reports to: Dean. Roles that report to this person: Research Support Facilitator; Research Administration Analyst.&#10;&#10;">
            <a:extLst>
              <a:ext uri="{FF2B5EF4-FFF2-40B4-BE49-F238E27FC236}">
                <a16:creationId xmlns:a16="http://schemas.microsoft.com/office/drawing/2014/main" id="{1017FAF8-4763-78DD-1378-9AEAFE3667D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86265" y="1548478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Associate Dean (Research)</a:t>
            </a:r>
          </a:p>
        </p:txBody>
      </p:sp>
      <p:sp>
        <p:nvSpPr>
          <p:cNvPr id="145" name="Rectangle: Rounded Corners 144" descr="Roles that this person reports to: Associate Dean (Research).">
            <a:extLst>
              <a:ext uri="{FF2B5EF4-FFF2-40B4-BE49-F238E27FC236}">
                <a16:creationId xmlns:a16="http://schemas.microsoft.com/office/drawing/2014/main" id="{56060DCF-0792-CC9D-B40B-11BDB51BF7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6054" y="2295404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20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Support Facilitator 1.00 FTE</a:t>
            </a:r>
          </a:p>
        </p:txBody>
      </p:sp>
      <p:sp>
        <p:nvSpPr>
          <p:cNvPr id="146" name="Rectangle: Rounded Corners 145" descr="that this person reports to: Associate Dean (Research).">
            <a:extLst>
              <a:ext uri="{FF2B5EF4-FFF2-40B4-BE49-F238E27FC236}">
                <a16:creationId xmlns:a16="http://schemas.microsoft.com/office/drawing/2014/main" id="{28535899-FB5C-6DD6-DF06-77727E8A227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6054" y="3042330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Administration Analyst 1.00 FTE</a:t>
            </a:r>
          </a:p>
        </p:txBody>
      </p:sp>
      <p:sp>
        <p:nvSpPr>
          <p:cNvPr id="147" name="Parallelogram 146" descr="Roles that this person reports to: Dean. Roles that report to this person: Program Manager, CRP.">
            <a:extLst>
              <a:ext uri="{FF2B5EF4-FFF2-40B4-BE49-F238E27FC236}">
                <a16:creationId xmlns:a16="http://schemas.microsoft.com/office/drawing/2014/main" id="{349A845B-09B4-63BB-922D-C830FF48F04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713613" y="1548478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Community Research Platform</a:t>
            </a:r>
          </a:p>
        </p:txBody>
      </p:sp>
      <p:sp>
        <p:nvSpPr>
          <p:cNvPr id="148" name="Rectangle: Rounded Corners 147" descr="Roles that this person reports to: Director, Community Research Platform.">
            <a:extLst>
              <a:ext uri="{FF2B5EF4-FFF2-40B4-BE49-F238E27FC236}">
                <a16:creationId xmlns:a16="http://schemas.microsoft.com/office/drawing/2014/main" id="{33A75E92-3624-CD03-1FBC-79409FBB58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510618" y="2285255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Manager, C</a:t>
            </a:r>
            <a:r>
              <a:rPr lang="en-CA" sz="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CA" sz="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 1.00 FTE</a:t>
            </a:r>
          </a:p>
        </p:txBody>
      </p:sp>
      <p:sp>
        <p:nvSpPr>
          <p:cNvPr id="149" name="Parallelogram 148" descr="Roles that this person reports to: Dean.">
            <a:extLst>
              <a:ext uri="{FF2B5EF4-FFF2-40B4-BE49-F238E27FC236}">
                <a16:creationId xmlns:a16="http://schemas.microsoft.com/office/drawing/2014/main" id="{80EAA718-400E-CF8F-0BB4-3EABA2230EE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040961" y="1548478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Associate Dean (Grad)</a:t>
            </a:r>
          </a:p>
        </p:txBody>
      </p:sp>
      <p:sp>
        <p:nvSpPr>
          <p:cNvPr id="150" name="Parallelogram 149" descr="Roles that this person reports to: Dean. Roles that report to this person: Assistant Dean (Academic); Academic &amp; Experiential Learning Coordinator.">
            <a:extLst>
              <a:ext uri="{FF2B5EF4-FFF2-40B4-BE49-F238E27FC236}">
                <a16:creationId xmlns:a16="http://schemas.microsoft.com/office/drawing/2014/main" id="{CF2B026E-DDFF-680E-9E73-E7826F648298}"/>
              </a:ext>
            </a:extLst>
          </p:cNvPr>
          <p:cNvSpPr/>
          <p:nvPr/>
        </p:nvSpPr>
        <p:spPr>
          <a:xfrm>
            <a:off x="4368309" y="1548478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Associate Dean (Academic)</a:t>
            </a:r>
          </a:p>
        </p:txBody>
      </p:sp>
      <p:sp>
        <p:nvSpPr>
          <p:cNvPr id="161" name="Freeform: Shape 160" descr="Roles that this person reports to: Associate Dean (Academic). &#10;Roles that report to this person: Admin Assistants (II); Admin Assistants (III); Academic Advisors; Program Administrator.&#10;.">
            <a:extLst>
              <a:ext uri="{FF2B5EF4-FFF2-40B4-BE49-F238E27FC236}">
                <a16:creationId xmlns:a16="http://schemas.microsoft.com/office/drawing/2014/main" id="{12C00246-1922-DEE2-94BE-4D667B85FF9F}"/>
              </a:ext>
            </a:extLst>
          </p:cNvPr>
          <p:cNvSpPr/>
          <p:nvPr/>
        </p:nvSpPr>
        <p:spPr>
          <a:xfrm>
            <a:off x="3040961" y="2295404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Assistant Dean (Academic) 1.00 FTE</a:t>
            </a:r>
          </a:p>
        </p:txBody>
      </p:sp>
      <p:sp>
        <p:nvSpPr>
          <p:cNvPr id="162" name="Rectangle: Rounded Corners 161" descr="Roles that this person reports to: Assistant Dean (Academic). ">
            <a:extLst>
              <a:ext uri="{FF2B5EF4-FFF2-40B4-BE49-F238E27FC236}">
                <a16:creationId xmlns:a16="http://schemas.microsoft.com/office/drawing/2014/main" id="{6C04D74C-1727-E34F-D7D7-A3C24B41AA82}"/>
              </a:ext>
            </a:extLst>
          </p:cNvPr>
          <p:cNvSpPr/>
          <p:nvPr/>
        </p:nvSpPr>
        <p:spPr>
          <a:xfrm>
            <a:off x="2377287" y="3042330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Assistants (III) 2.00 FTE</a:t>
            </a:r>
          </a:p>
        </p:txBody>
      </p:sp>
      <p:sp>
        <p:nvSpPr>
          <p:cNvPr id="163" name="Rectangle: Rounded Corners 162" descr="Roles that this person reports to: Assistant Dean (Academic). ">
            <a:extLst>
              <a:ext uri="{FF2B5EF4-FFF2-40B4-BE49-F238E27FC236}">
                <a16:creationId xmlns:a16="http://schemas.microsoft.com/office/drawing/2014/main" id="{16A2A558-7A8D-84EA-98D8-BF9B2B7EFEAE}"/>
              </a:ext>
            </a:extLst>
          </p:cNvPr>
          <p:cNvSpPr/>
          <p:nvPr/>
        </p:nvSpPr>
        <p:spPr>
          <a:xfrm>
            <a:off x="3704635" y="3042330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</a:t>
            </a:r>
          </a:p>
        </p:txBody>
      </p:sp>
      <p:sp>
        <p:nvSpPr>
          <p:cNvPr id="164" name="Rectangle: Rounded Corners 163" descr="Roles that this person reports to: Assistant Dean (Academic).">
            <a:extLst>
              <a:ext uri="{FF2B5EF4-FFF2-40B4-BE49-F238E27FC236}">
                <a16:creationId xmlns:a16="http://schemas.microsoft.com/office/drawing/2014/main" id="{03D48B0D-9973-9FF8-3236-1E6039FDD6B6}"/>
              </a:ext>
            </a:extLst>
          </p:cNvPr>
          <p:cNvSpPr/>
          <p:nvPr/>
        </p:nvSpPr>
        <p:spPr>
          <a:xfrm>
            <a:off x="2377287" y="3789255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Advisors 5.00 FTE</a:t>
            </a:r>
          </a:p>
        </p:txBody>
      </p:sp>
      <p:sp>
        <p:nvSpPr>
          <p:cNvPr id="165" name="Rectangle: Rounded Corners 164" descr="Roles that this person reports to: Assistant Dean (Academic). ">
            <a:extLst>
              <a:ext uri="{FF2B5EF4-FFF2-40B4-BE49-F238E27FC236}">
                <a16:creationId xmlns:a16="http://schemas.microsoft.com/office/drawing/2014/main" id="{1006DA4B-BE7D-D241-CAEF-74191A42AA7B}"/>
              </a:ext>
            </a:extLst>
          </p:cNvPr>
          <p:cNvSpPr/>
          <p:nvPr/>
        </p:nvSpPr>
        <p:spPr>
          <a:xfrm>
            <a:off x="3704635" y="3789255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Administrator 1.00 FTE</a:t>
            </a:r>
          </a:p>
        </p:txBody>
      </p:sp>
      <p:sp>
        <p:nvSpPr>
          <p:cNvPr id="151" name="Rectangle: Rounded Corners 150" descr="Roles that this person reports to: Associate Dean (Academic). ">
            <a:extLst>
              <a:ext uri="{FF2B5EF4-FFF2-40B4-BE49-F238E27FC236}">
                <a16:creationId xmlns:a16="http://schemas.microsoft.com/office/drawing/2014/main" id="{46377304-4A35-4E18-5AE2-2E25C8B13D88}"/>
              </a:ext>
            </a:extLst>
          </p:cNvPr>
          <p:cNvSpPr/>
          <p:nvPr/>
        </p:nvSpPr>
        <p:spPr>
          <a:xfrm>
            <a:off x="1713613" y="4536181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&amp; Experiential Learning Coord. 0.80 FTE</a:t>
            </a:r>
          </a:p>
        </p:txBody>
      </p:sp>
      <p:sp>
        <p:nvSpPr>
          <p:cNvPr id="152" name="Freeform: Shape 151" descr="Roles that this person reports to: Associate Dean (Academic). ">
            <a:extLst>
              <a:ext uri="{FF2B5EF4-FFF2-40B4-BE49-F238E27FC236}">
                <a16:creationId xmlns:a16="http://schemas.microsoft.com/office/drawing/2014/main" id="{CF3ECA52-814E-6959-240F-8D5B90AA4995}"/>
              </a:ext>
            </a:extLst>
          </p:cNvPr>
          <p:cNvSpPr/>
          <p:nvPr/>
        </p:nvSpPr>
        <p:spPr>
          <a:xfrm>
            <a:off x="3040961" y="4536181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Recruitment Manager 1.00 FTE</a:t>
            </a:r>
          </a:p>
        </p:txBody>
      </p:sp>
      <p:sp>
        <p:nvSpPr>
          <p:cNvPr id="153" name="Rectangle: Rounded Corners 152" descr="Roles that this person reports to: Associate Dean (Academic). ">
            <a:extLst>
              <a:ext uri="{FF2B5EF4-FFF2-40B4-BE49-F238E27FC236}">
                <a16:creationId xmlns:a16="http://schemas.microsoft.com/office/drawing/2014/main" id="{4B88AF98-5069-BA72-B367-A81DE8C77599}"/>
              </a:ext>
            </a:extLst>
          </p:cNvPr>
          <p:cNvSpPr/>
          <p:nvPr/>
        </p:nvSpPr>
        <p:spPr>
          <a:xfrm>
            <a:off x="4368309" y="4536181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Administrator, Accommodations 1.00 FTE</a:t>
            </a:r>
          </a:p>
        </p:txBody>
      </p:sp>
      <p:sp>
        <p:nvSpPr>
          <p:cNvPr id="154" name="Rectangle: Rounded Corners 153" descr="Roles that this person reports to: Associate Dean (Academic). ">
            <a:extLst>
              <a:ext uri="{FF2B5EF4-FFF2-40B4-BE49-F238E27FC236}">
                <a16:creationId xmlns:a16="http://schemas.microsoft.com/office/drawing/2014/main" id="{5E4BF047-416A-943D-89B5-821D062F2DE3}"/>
              </a:ext>
            </a:extLst>
          </p:cNvPr>
          <p:cNvSpPr/>
          <p:nvPr/>
        </p:nvSpPr>
        <p:spPr>
          <a:xfrm>
            <a:off x="5695657" y="4536181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Experience Coordinator 1.00 FTE</a:t>
            </a:r>
          </a:p>
        </p:txBody>
      </p:sp>
      <p:sp>
        <p:nvSpPr>
          <p:cNvPr id="155" name="Freeform: Shape 154" descr="Roles that this person reports to: Associate Dean (Academic). &#10;Roles that report to this person: Admin Assistant (II); Program &amp; Outreach Managers (EE); Career Development Advisor (EE); Co-op Work Term Coordinator; Co-op Job Developer.">
            <a:extLst>
              <a:ext uri="{FF2B5EF4-FFF2-40B4-BE49-F238E27FC236}">
                <a16:creationId xmlns:a16="http://schemas.microsoft.com/office/drawing/2014/main" id="{306D5922-B938-5760-2AD7-FE69FB4D8CCB}"/>
              </a:ext>
            </a:extLst>
          </p:cNvPr>
          <p:cNvSpPr/>
          <p:nvPr/>
        </p:nvSpPr>
        <p:spPr>
          <a:xfrm>
            <a:off x="7023005" y="4536181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Manager, Co-op &amp; Experiential Education 1.00 FTE</a:t>
            </a:r>
          </a:p>
        </p:txBody>
      </p:sp>
      <p:sp>
        <p:nvSpPr>
          <p:cNvPr id="160" name="Rectangle: Rounded Corners 159" descr="Roles that this person reports to: Manager, Co-op &amp; Experiential Education.">
            <a:extLst>
              <a:ext uri="{FF2B5EF4-FFF2-40B4-BE49-F238E27FC236}">
                <a16:creationId xmlns:a16="http://schemas.microsoft.com/office/drawing/2014/main" id="{1C90062F-8A8B-EDCA-777B-076EBC652FB0}"/>
              </a:ext>
            </a:extLst>
          </p:cNvPr>
          <p:cNvSpPr/>
          <p:nvPr/>
        </p:nvSpPr>
        <p:spPr>
          <a:xfrm>
            <a:off x="6359331" y="5283106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</a:t>
            </a:r>
          </a:p>
        </p:txBody>
      </p:sp>
      <p:sp>
        <p:nvSpPr>
          <p:cNvPr id="156" name="Rectangle: Rounded Corners 155" descr="Roles that this person reports to: Manager, Co-op &amp; Experiential Education.">
            <a:extLst>
              <a:ext uri="{FF2B5EF4-FFF2-40B4-BE49-F238E27FC236}">
                <a16:creationId xmlns:a16="http://schemas.microsoft.com/office/drawing/2014/main" id="{4BCA2852-CF32-8572-D1D8-FF2CE29C1B03}"/>
              </a:ext>
            </a:extLst>
          </p:cNvPr>
          <p:cNvSpPr/>
          <p:nvPr/>
        </p:nvSpPr>
        <p:spPr>
          <a:xfrm>
            <a:off x="5031983" y="6030032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&amp; Outreach Managers (EE) 2.00 FTE</a:t>
            </a:r>
          </a:p>
        </p:txBody>
      </p:sp>
      <p:sp>
        <p:nvSpPr>
          <p:cNvPr id="157" name="Rectangle: Rounded Corners 156" descr="Roles that this person reports to: Manager, Co-op &amp; Experiential Education.">
            <a:extLst>
              <a:ext uri="{FF2B5EF4-FFF2-40B4-BE49-F238E27FC236}">
                <a16:creationId xmlns:a16="http://schemas.microsoft.com/office/drawing/2014/main" id="{4145718B-F9CE-351A-C1B8-4CF0C0956294}"/>
              </a:ext>
            </a:extLst>
          </p:cNvPr>
          <p:cNvSpPr/>
          <p:nvPr/>
        </p:nvSpPr>
        <p:spPr>
          <a:xfrm>
            <a:off x="6359331" y="6030032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Career Development Advisor (EE) 1.00 FTE</a:t>
            </a:r>
          </a:p>
        </p:txBody>
      </p:sp>
      <p:sp>
        <p:nvSpPr>
          <p:cNvPr id="158" name="Rectangle: Rounded Corners 157" descr="Roles that this person reports to: Manager, Co-op &amp; Experiential Education.">
            <a:extLst>
              <a:ext uri="{FF2B5EF4-FFF2-40B4-BE49-F238E27FC236}">
                <a16:creationId xmlns:a16="http://schemas.microsoft.com/office/drawing/2014/main" id="{E567261D-F067-43B5-CD96-618029057CED}"/>
              </a:ext>
            </a:extLst>
          </p:cNvPr>
          <p:cNvSpPr/>
          <p:nvPr/>
        </p:nvSpPr>
        <p:spPr>
          <a:xfrm>
            <a:off x="7686679" y="6030032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Co-op Work Term Coordinator 1.00 FTE</a:t>
            </a:r>
          </a:p>
        </p:txBody>
      </p:sp>
      <p:sp>
        <p:nvSpPr>
          <p:cNvPr id="159" name="Rectangle: Rounded Corners 158" descr="Roles that this person reports to: Manager, Co-op &amp; Experiential Education.">
            <a:extLst>
              <a:ext uri="{FF2B5EF4-FFF2-40B4-BE49-F238E27FC236}">
                <a16:creationId xmlns:a16="http://schemas.microsoft.com/office/drawing/2014/main" id="{1DB56982-EF8E-7C57-BEF1-F3C4E0F13C72}"/>
              </a:ext>
            </a:extLst>
          </p:cNvPr>
          <p:cNvSpPr/>
          <p:nvPr/>
        </p:nvSpPr>
        <p:spPr>
          <a:xfrm>
            <a:off x="9014027" y="6030032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Co-op Job Developer 1.00 FTE</a:t>
            </a:r>
          </a:p>
        </p:txBody>
      </p:sp>
      <p:sp>
        <p:nvSpPr>
          <p:cNvPr id="166" name="Parallelogram 165" descr="Roles that this person reports to: Dean. Roles that report to this person: Assistant Dean (Academic); Academic &amp; Experiential Learning Coordinator.">
            <a:extLst>
              <a:ext uri="{FF2B5EF4-FFF2-40B4-BE49-F238E27FC236}">
                <a16:creationId xmlns:a16="http://schemas.microsoft.com/office/drawing/2014/main" id="{360735DC-E332-02EE-E294-B15D4F850244}"/>
              </a:ext>
            </a:extLst>
          </p:cNvPr>
          <p:cNvSpPr/>
          <p:nvPr/>
        </p:nvSpPr>
        <p:spPr>
          <a:xfrm>
            <a:off x="5695657" y="1548478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Director, MPP</a:t>
            </a:r>
          </a:p>
        </p:txBody>
      </p:sp>
      <p:sp>
        <p:nvSpPr>
          <p:cNvPr id="167" name="Freeform: Shape 166" descr="Roles that this person reports to: Dean and Academic Director, MPP.&#10;">
            <a:extLst>
              <a:ext uri="{FF2B5EF4-FFF2-40B4-BE49-F238E27FC236}">
                <a16:creationId xmlns:a16="http://schemas.microsoft.com/office/drawing/2014/main" id="{4BDCEDBD-1FF6-9C21-A6D0-9E545B5ABED9}"/>
              </a:ext>
            </a:extLst>
          </p:cNvPr>
          <p:cNvSpPr/>
          <p:nvPr/>
        </p:nvSpPr>
        <p:spPr>
          <a:xfrm>
            <a:off x="5334412" y="2295404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Executive Director, MPP 1.00 FTE</a:t>
            </a:r>
          </a:p>
        </p:txBody>
      </p:sp>
      <p:sp>
        <p:nvSpPr>
          <p:cNvPr id="168" name="Freeform: Shape 167" descr="Roles that this person reports to: Dean.&#10;Roles that report to this person: Admin Assistant (II).">
            <a:extLst>
              <a:ext uri="{FF2B5EF4-FFF2-40B4-BE49-F238E27FC236}">
                <a16:creationId xmlns:a16="http://schemas.microsoft.com/office/drawing/2014/main" id="{C061DB36-4BAA-B942-458A-A38602B4ACF5}"/>
              </a:ext>
            </a:extLst>
          </p:cNvPr>
          <p:cNvSpPr/>
          <p:nvPr/>
        </p:nvSpPr>
        <p:spPr>
          <a:xfrm>
            <a:off x="5334412" y="3042330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Executive Director, DSL 1.00 FTE</a:t>
            </a:r>
          </a:p>
        </p:txBody>
      </p:sp>
      <p:sp>
        <p:nvSpPr>
          <p:cNvPr id="169" name="Rectangle: Rounded Corners 168" descr="Roles that this person reports to: Executive Director, DSL.">
            <a:extLst>
              <a:ext uri="{FF2B5EF4-FFF2-40B4-BE49-F238E27FC236}">
                <a16:creationId xmlns:a16="http://schemas.microsoft.com/office/drawing/2014/main" id="{4242876D-C2EB-DFC1-C79B-9C11CD1480A1}"/>
              </a:ext>
            </a:extLst>
          </p:cNvPr>
          <p:cNvSpPr/>
          <p:nvPr/>
        </p:nvSpPr>
        <p:spPr>
          <a:xfrm>
            <a:off x="5334412" y="3789255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 (0.50 FTE funded by DSL)</a:t>
            </a:r>
          </a:p>
        </p:txBody>
      </p:sp>
      <p:sp>
        <p:nvSpPr>
          <p:cNvPr id="170" name="Parallelogram 169" descr="Roles that this person reports to: Dean. Roles that report to this person: Research Coordinator; SHARE Coordinate.">
            <a:extLst>
              <a:ext uri="{FF2B5EF4-FFF2-40B4-BE49-F238E27FC236}">
                <a16:creationId xmlns:a16="http://schemas.microsoft.com/office/drawing/2014/main" id="{C05AE97F-A75C-FFD5-E5C7-D411477DA7FD}"/>
              </a:ext>
            </a:extLst>
          </p:cNvPr>
          <p:cNvSpPr/>
          <p:nvPr/>
        </p:nvSpPr>
        <p:spPr>
          <a:xfrm>
            <a:off x="7023005" y="1548478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</a:t>
            </a:r>
            <a:r>
              <a:rPr lang="en-CA" sz="120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Gilbrea</a:t>
            </a: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Centre</a:t>
            </a:r>
          </a:p>
        </p:txBody>
      </p:sp>
      <p:sp>
        <p:nvSpPr>
          <p:cNvPr id="171" name="Rectangle: Rounded Corners 170" descr="Roles that this person reports to: Director, Gilbrea Centre.">
            <a:extLst>
              <a:ext uri="{FF2B5EF4-FFF2-40B4-BE49-F238E27FC236}">
                <a16:creationId xmlns:a16="http://schemas.microsoft.com/office/drawing/2014/main" id="{F5D92323-287F-92F5-C861-9EC0117D182B}"/>
              </a:ext>
            </a:extLst>
          </p:cNvPr>
          <p:cNvSpPr/>
          <p:nvPr/>
        </p:nvSpPr>
        <p:spPr>
          <a:xfrm>
            <a:off x="6794320" y="2295404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Coordinator 1.00 FTE</a:t>
            </a:r>
          </a:p>
        </p:txBody>
      </p:sp>
      <p:sp>
        <p:nvSpPr>
          <p:cNvPr id="172" name="Rectangle: Rounded Corners 171" descr="Roles that this person reports to: Director, Gilbrea Centre.">
            <a:extLst>
              <a:ext uri="{FF2B5EF4-FFF2-40B4-BE49-F238E27FC236}">
                <a16:creationId xmlns:a16="http://schemas.microsoft.com/office/drawing/2014/main" id="{F7EFB45A-25DD-FDFA-1CF1-2FEEDC89D7CC}"/>
              </a:ext>
            </a:extLst>
          </p:cNvPr>
          <p:cNvSpPr/>
          <p:nvPr/>
        </p:nvSpPr>
        <p:spPr>
          <a:xfrm>
            <a:off x="6794320" y="3042330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 Coordinate 0.60 FTE</a:t>
            </a:r>
          </a:p>
        </p:txBody>
      </p:sp>
      <p:sp>
        <p:nvSpPr>
          <p:cNvPr id="173" name="Parallelogram 172" descr="Roles that this person reports to: Dean. Roles that report to this person: Executive Director, Spark.">
            <a:extLst>
              <a:ext uri="{FF2B5EF4-FFF2-40B4-BE49-F238E27FC236}">
                <a16:creationId xmlns:a16="http://schemas.microsoft.com/office/drawing/2014/main" id="{1D57ADE1-BAE5-F104-11B9-37820CD58B62}"/>
              </a:ext>
            </a:extLst>
          </p:cNvPr>
          <p:cNvSpPr/>
          <p:nvPr/>
        </p:nvSpPr>
        <p:spPr>
          <a:xfrm>
            <a:off x="8350353" y="1548478"/>
            <a:ext cx="1160844" cy="58042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Director, Spark</a:t>
            </a:r>
          </a:p>
        </p:txBody>
      </p:sp>
      <p:sp>
        <p:nvSpPr>
          <p:cNvPr id="174" name="Freeform: Shape 173" descr="Roles that this person reports to: Dean; Academic Director, Spark. &#10;Roles that report to this person: Admin Assistant (III); SEAL Lab Manager.">
            <a:extLst>
              <a:ext uri="{FF2B5EF4-FFF2-40B4-BE49-F238E27FC236}">
                <a16:creationId xmlns:a16="http://schemas.microsoft.com/office/drawing/2014/main" id="{11FFAC3D-0E73-9DBB-17D3-9A27E12DADB9}"/>
              </a:ext>
            </a:extLst>
          </p:cNvPr>
          <p:cNvSpPr/>
          <p:nvPr/>
        </p:nvSpPr>
        <p:spPr>
          <a:xfrm>
            <a:off x="8350353" y="2295404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Executive Director, Spark 1.00 FTE</a:t>
            </a:r>
          </a:p>
        </p:txBody>
      </p:sp>
      <p:sp>
        <p:nvSpPr>
          <p:cNvPr id="175" name="Rectangle: Rounded Corners 174" descr="Roles that this person reports to: Executive Director, Spark.">
            <a:extLst>
              <a:ext uri="{FF2B5EF4-FFF2-40B4-BE49-F238E27FC236}">
                <a16:creationId xmlns:a16="http://schemas.microsoft.com/office/drawing/2014/main" id="{B9D829DD-D5E9-AEF6-306C-7A81DDE10EBE}"/>
              </a:ext>
            </a:extLst>
          </p:cNvPr>
          <p:cNvSpPr/>
          <p:nvPr/>
        </p:nvSpPr>
        <p:spPr>
          <a:xfrm>
            <a:off x="8119298" y="2971855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(III) 1.00 FTE</a:t>
            </a:r>
          </a:p>
        </p:txBody>
      </p:sp>
      <p:sp>
        <p:nvSpPr>
          <p:cNvPr id="176" name="Rectangle: Rounded Corners 175" descr="Roles that this person reports to: Executive Director, Spark.">
            <a:extLst>
              <a:ext uri="{FF2B5EF4-FFF2-40B4-BE49-F238E27FC236}">
                <a16:creationId xmlns:a16="http://schemas.microsoft.com/office/drawing/2014/main" id="{D8D20A63-F2A9-8C25-22E4-BCDB44F8FA3E}"/>
              </a:ext>
            </a:extLst>
          </p:cNvPr>
          <p:cNvSpPr/>
          <p:nvPr/>
        </p:nvSpPr>
        <p:spPr>
          <a:xfrm>
            <a:off x="8119298" y="3718781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SEAL Lab Manager 1.00 FTE</a:t>
            </a:r>
          </a:p>
        </p:txBody>
      </p:sp>
      <p:sp>
        <p:nvSpPr>
          <p:cNvPr id="177" name="Freeform: Shape 176" descr="Roles that this person reports to: Dean. Roles that report to this person: Executive Assistant; Statistical Analyst; Manager, HR &amp; Faculty Relations; Learning Technologies Specialist; Manager, Finance &amp; Data Analysis.">
            <a:extLst>
              <a:ext uri="{FF2B5EF4-FFF2-40B4-BE49-F238E27FC236}">
                <a16:creationId xmlns:a16="http://schemas.microsoft.com/office/drawing/2014/main" id="{0C7EE79A-923C-2E61-3808-BE6F7F12F5B2}"/>
              </a:ext>
            </a:extLst>
          </p:cNvPr>
          <p:cNvSpPr/>
          <p:nvPr/>
        </p:nvSpPr>
        <p:spPr>
          <a:xfrm>
            <a:off x="10271427" y="1540708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Finance &amp; Administration 1.00 FTE</a:t>
            </a:r>
          </a:p>
        </p:txBody>
      </p:sp>
      <p:sp>
        <p:nvSpPr>
          <p:cNvPr id="178" name="Freeform: Shape 177" descr="Roles that this person reports to: Director, Finance &amp; Administration.">
            <a:extLst>
              <a:ext uri="{FF2B5EF4-FFF2-40B4-BE49-F238E27FC236}">
                <a16:creationId xmlns:a16="http://schemas.microsoft.com/office/drawing/2014/main" id="{3C4C1449-9714-EA2E-2436-F1B947A1180A}"/>
              </a:ext>
            </a:extLst>
          </p:cNvPr>
          <p:cNvSpPr/>
          <p:nvPr/>
        </p:nvSpPr>
        <p:spPr>
          <a:xfrm>
            <a:off x="9607753" y="2287634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Executive Assistant 1.00 FTE</a:t>
            </a:r>
          </a:p>
        </p:txBody>
      </p:sp>
      <p:sp>
        <p:nvSpPr>
          <p:cNvPr id="179" name="Rectangle: Rounded Corners 178" descr="Roles that this person reports to: Director, Finance &amp; Administration.">
            <a:extLst>
              <a:ext uri="{FF2B5EF4-FFF2-40B4-BE49-F238E27FC236}">
                <a16:creationId xmlns:a16="http://schemas.microsoft.com/office/drawing/2014/main" id="{B5E73B0E-57A6-E341-8F91-FED1F2F55D9A}"/>
              </a:ext>
            </a:extLst>
          </p:cNvPr>
          <p:cNvSpPr/>
          <p:nvPr/>
        </p:nvSpPr>
        <p:spPr>
          <a:xfrm>
            <a:off x="10935101" y="2287634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Statistical Analyst</a:t>
            </a:r>
          </a:p>
        </p:txBody>
      </p:sp>
      <p:sp>
        <p:nvSpPr>
          <p:cNvPr id="180" name="Freeform: Shape 179" descr="Roles that this person reports to: Director, Finance &amp; Administration.&#10;Roles that report to this person: HR Coordinator.">
            <a:extLst>
              <a:ext uri="{FF2B5EF4-FFF2-40B4-BE49-F238E27FC236}">
                <a16:creationId xmlns:a16="http://schemas.microsoft.com/office/drawing/2014/main" id="{1F089AA2-C6E1-A779-9899-2F86D53E365D}"/>
              </a:ext>
            </a:extLst>
          </p:cNvPr>
          <p:cNvSpPr/>
          <p:nvPr/>
        </p:nvSpPr>
        <p:spPr>
          <a:xfrm>
            <a:off x="9607753" y="3034559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Manager, HR &amp; Faculty Relations 1.00 FTE</a:t>
            </a:r>
          </a:p>
        </p:txBody>
      </p:sp>
      <p:sp>
        <p:nvSpPr>
          <p:cNvPr id="181" name="Rectangle: Rounded Corners 180" descr="Roles that this person reports to: Manager, HR &amp; Faculty Relations.">
            <a:extLst>
              <a:ext uri="{FF2B5EF4-FFF2-40B4-BE49-F238E27FC236}">
                <a16:creationId xmlns:a16="http://schemas.microsoft.com/office/drawing/2014/main" id="{BDD8157D-8A6B-9767-E0C2-BC26CDB549B7}"/>
              </a:ext>
            </a:extLst>
          </p:cNvPr>
          <p:cNvSpPr/>
          <p:nvPr/>
        </p:nvSpPr>
        <p:spPr>
          <a:xfrm>
            <a:off x="9607753" y="3781485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 Coordinator</a:t>
            </a:r>
          </a:p>
        </p:txBody>
      </p:sp>
      <p:sp>
        <p:nvSpPr>
          <p:cNvPr id="182" name="Freeform: Shape 181" descr="Roles that this person reports to: Director, Finance &amp; Administration.&#10;Roles that report to this person: 2 Technical Support Analysts.">
            <a:extLst>
              <a:ext uri="{FF2B5EF4-FFF2-40B4-BE49-F238E27FC236}">
                <a16:creationId xmlns:a16="http://schemas.microsoft.com/office/drawing/2014/main" id="{EEB46230-0955-CD13-8EAD-5AF4B8F81359}"/>
              </a:ext>
            </a:extLst>
          </p:cNvPr>
          <p:cNvSpPr/>
          <p:nvPr/>
        </p:nvSpPr>
        <p:spPr>
          <a:xfrm>
            <a:off x="10935101" y="3034559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Ops Manager 0.60 FTE</a:t>
            </a:r>
          </a:p>
        </p:txBody>
      </p:sp>
      <p:sp>
        <p:nvSpPr>
          <p:cNvPr id="183" name="Rectangle: Rounded Corners 182" descr="Roles that this person reports to: IT Ops Manager.">
            <a:extLst>
              <a:ext uri="{FF2B5EF4-FFF2-40B4-BE49-F238E27FC236}">
                <a16:creationId xmlns:a16="http://schemas.microsoft.com/office/drawing/2014/main" id="{20819652-4680-9C34-28C9-FFFE434C0122}"/>
              </a:ext>
            </a:extLst>
          </p:cNvPr>
          <p:cNvSpPr/>
          <p:nvPr/>
        </p:nvSpPr>
        <p:spPr>
          <a:xfrm>
            <a:off x="10935101" y="3781485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Technical Support Analysts 1.60 FTE</a:t>
            </a:r>
          </a:p>
        </p:txBody>
      </p:sp>
      <p:sp>
        <p:nvSpPr>
          <p:cNvPr id="184" name="Freeform: Shape 183" descr="Roles that this person reports to: Director, Finance &amp; Administration.&#10;Roles that report to this person: Financial Coordinator II; Manager, Finance &amp; Data Analysis.">
            <a:extLst>
              <a:ext uri="{FF2B5EF4-FFF2-40B4-BE49-F238E27FC236}">
                <a16:creationId xmlns:a16="http://schemas.microsoft.com/office/drawing/2014/main" id="{E4480B37-D63E-CEF6-A763-25336AF0945C}"/>
              </a:ext>
            </a:extLst>
          </p:cNvPr>
          <p:cNvSpPr/>
          <p:nvPr/>
        </p:nvSpPr>
        <p:spPr>
          <a:xfrm>
            <a:off x="9607753" y="4528411"/>
            <a:ext cx="1160844" cy="580422"/>
          </a:xfrm>
          <a:custGeom>
            <a:avLst/>
            <a:gdLst>
              <a:gd name="connsiteX0" fmla="*/ 0 w 1160844"/>
              <a:gd name="connsiteY0" fmla="*/ 0 h 580422"/>
              <a:gd name="connsiteX1" fmla="*/ 1160844 w 1160844"/>
              <a:gd name="connsiteY1" fmla="*/ 0 h 580422"/>
              <a:gd name="connsiteX2" fmla="*/ 1160844 w 1160844"/>
              <a:gd name="connsiteY2" fmla="*/ 580422 h 580422"/>
              <a:gd name="connsiteX3" fmla="*/ 0 w 1160844"/>
              <a:gd name="connsiteY3" fmla="*/ 580422 h 580422"/>
              <a:gd name="connsiteX4" fmla="*/ 0 w 1160844"/>
              <a:gd name="connsiteY4" fmla="*/ 0 h 58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844" h="580422">
                <a:moveTo>
                  <a:pt x="0" y="0"/>
                </a:moveTo>
                <a:lnTo>
                  <a:pt x="1160844" y="0"/>
                </a:lnTo>
                <a:lnTo>
                  <a:pt x="1160844" y="580422"/>
                </a:lnTo>
                <a:lnTo>
                  <a:pt x="0" y="580422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Manager, Finance &amp; Data Analysis 1.00 FTE</a:t>
            </a:r>
          </a:p>
        </p:txBody>
      </p:sp>
      <p:sp>
        <p:nvSpPr>
          <p:cNvPr id="188" name="Rectangle: Rounded Corners 187" descr="Roles that this person reports to: Manager, Finance &amp; Data Analysis.">
            <a:extLst>
              <a:ext uri="{FF2B5EF4-FFF2-40B4-BE49-F238E27FC236}">
                <a16:creationId xmlns:a16="http://schemas.microsoft.com/office/drawing/2014/main" id="{50D8B81B-FBD9-07D1-8C13-96D4EA06DA23}"/>
              </a:ext>
            </a:extLst>
          </p:cNvPr>
          <p:cNvSpPr/>
          <p:nvPr/>
        </p:nvSpPr>
        <p:spPr>
          <a:xfrm>
            <a:off x="8363658" y="5275336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Accounts Payable Clerk 1.00 FTE</a:t>
            </a:r>
            <a:endParaRPr lang="en-CA" sz="120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5" name="Rectangle: Rounded Corners 184" descr="Roles that this person reports to: Manager, Finance &amp; Data Analysis.">
            <a:extLst>
              <a:ext uri="{FF2B5EF4-FFF2-40B4-BE49-F238E27FC236}">
                <a16:creationId xmlns:a16="http://schemas.microsoft.com/office/drawing/2014/main" id="{C2608168-2074-8FC0-C7BE-A7EE27474BAB}"/>
              </a:ext>
            </a:extLst>
          </p:cNvPr>
          <p:cNvSpPr/>
          <p:nvPr/>
        </p:nvSpPr>
        <p:spPr>
          <a:xfrm>
            <a:off x="9607753" y="5275336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Financial Coordinator II 1.00 FTE</a:t>
            </a:r>
          </a:p>
        </p:txBody>
      </p:sp>
      <p:sp>
        <p:nvSpPr>
          <p:cNvPr id="186" name="Rectangle: Rounded Corners 185" descr="Roles that this person reports to: Director, Finance &amp; Administration.&#10;Roles that report to this person: Teaching and Learning Support.">
            <a:extLst>
              <a:ext uri="{FF2B5EF4-FFF2-40B4-BE49-F238E27FC236}">
                <a16:creationId xmlns:a16="http://schemas.microsoft.com/office/drawing/2014/main" id="{F3353F7F-DBE7-73D9-C822-E4CBC77E66C0}"/>
              </a:ext>
            </a:extLst>
          </p:cNvPr>
          <p:cNvSpPr/>
          <p:nvPr/>
        </p:nvSpPr>
        <p:spPr>
          <a:xfrm>
            <a:off x="10935101" y="4528411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Technologies Specialist 1.00 FTE</a:t>
            </a:r>
          </a:p>
        </p:txBody>
      </p:sp>
      <p:sp>
        <p:nvSpPr>
          <p:cNvPr id="187" name="Rectangle: Rounded Corners 186" descr="Roles that this person reports to: Learning Technologies Specialist.">
            <a:extLst>
              <a:ext uri="{FF2B5EF4-FFF2-40B4-BE49-F238E27FC236}">
                <a16:creationId xmlns:a16="http://schemas.microsoft.com/office/drawing/2014/main" id="{F3C4FA21-307F-9F59-1093-D6089E0E1A3A}"/>
              </a:ext>
            </a:extLst>
          </p:cNvPr>
          <p:cNvSpPr/>
          <p:nvPr/>
        </p:nvSpPr>
        <p:spPr>
          <a:xfrm>
            <a:off x="10935101" y="5275336"/>
            <a:ext cx="1160844" cy="5804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2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 and Learning Support 1.00 FTE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AD6EB199-FB35-A989-88C5-D90098DDD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469804" y="5108833"/>
            <a:ext cx="91440" cy="166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650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393377AB-DA92-4181-F65B-64C8C1218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06130" y="2121131"/>
            <a:ext cx="91440" cy="26974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697491"/>
                </a:lnTo>
                <a:lnTo>
                  <a:pt x="128971" y="269749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D10F2743-24CB-777E-487E-FDC35E1F7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42456" y="5108833"/>
            <a:ext cx="91440" cy="166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650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64083512-6FC4-DB64-E71C-94969836E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22878" y="2121131"/>
            <a:ext cx="91440" cy="26974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8971" y="0"/>
                </a:moveTo>
                <a:lnTo>
                  <a:pt x="128971" y="2697491"/>
                </a:lnTo>
                <a:lnTo>
                  <a:pt x="45720" y="269749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891F697A-FA2C-1A50-82CE-007A90430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469804" y="3614982"/>
            <a:ext cx="91440" cy="166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650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3577D4C-AE26-26A6-557E-BCE8FF897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06130" y="2121131"/>
            <a:ext cx="91440" cy="12036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203639"/>
                </a:lnTo>
                <a:lnTo>
                  <a:pt x="128971" y="120363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24AFAE0A-6A4D-F648-3AED-26C5F21F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42456" y="3614982"/>
            <a:ext cx="91440" cy="166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6503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9BF54D41-B558-F4ED-8005-7B8DF56D7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22878" y="2121131"/>
            <a:ext cx="91440" cy="12036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8971" y="0"/>
                </a:moveTo>
                <a:lnTo>
                  <a:pt x="128971" y="1203639"/>
                </a:lnTo>
                <a:lnTo>
                  <a:pt x="45720" y="120363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D2B51AEC-C77C-99CC-ADE5-A49F142F4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06130" y="2121131"/>
            <a:ext cx="91440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56714"/>
                </a:lnTo>
                <a:lnTo>
                  <a:pt x="128971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4B308BD7-1828-8937-DFD8-0322C8367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22878" y="2121131"/>
            <a:ext cx="91440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8971" y="0"/>
                </a:moveTo>
                <a:lnTo>
                  <a:pt x="128971" y="456714"/>
                </a:lnTo>
                <a:lnTo>
                  <a:pt x="45720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FC8D87E-04D9-C01D-8A99-F7C63A8D8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3804" y="1280503"/>
            <a:ext cx="4938045" cy="260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6953"/>
                </a:lnTo>
                <a:lnTo>
                  <a:pt x="4938045" y="176953"/>
                </a:lnTo>
                <a:lnTo>
                  <a:pt x="4938045" y="260204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AA98473-979C-AD3E-BD60-C3D5C2C58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80142" y="2875826"/>
            <a:ext cx="114970" cy="113316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970" y="0"/>
                </a:moveTo>
                <a:lnTo>
                  <a:pt x="114970" y="1133165"/>
                </a:lnTo>
                <a:lnTo>
                  <a:pt x="0" y="113316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00B2BF3D-7A72-C789-C7E5-54B7552CB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80142" y="2875826"/>
            <a:ext cx="114970" cy="3862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4970" y="0"/>
                </a:moveTo>
                <a:lnTo>
                  <a:pt x="114970" y="386239"/>
                </a:lnTo>
                <a:lnTo>
                  <a:pt x="0" y="38623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AF88C7C-B8C8-D986-D551-48E1BFB73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85055" y="2128901"/>
            <a:ext cx="91440" cy="166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65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49DE0BBD-2345-A2F1-9F05-AAFC95589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3804" y="1280503"/>
            <a:ext cx="3016971" cy="267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4723"/>
                </a:lnTo>
                <a:lnTo>
                  <a:pt x="3016971" y="184723"/>
                </a:lnTo>
                <a:lnTo>
                  <a:pt x="3016971" y="26797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0AD9CD99-146C-C042-0FBE-93880DEB5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5165" y="2128901"/>
            <a:ext cx="112599" cy="12036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2599" y="0"/>
                </a:moveTo>
                <a:lnTo>
                  <a:pt x="112599" y="1203639"/>
                </a:lnTo>
                <a:lnTo>
                  <a:pt x="0" y="120363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CC5C8EBD-0187-859B-7934-0170A9C2B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5165" y="2128901"/>
            <a:ext cx="112599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2599" y="0"/>
                </a:moveTo>
                <a:lnTo>
                  <a:pt x="112599" y="456714"/>
                </a:lnTo>
                <a:lnTo>
                  <a:pt x="0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9CBC5CC-D475-7136-1F34-2B08A3A4C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3804" y="1280503"/>
            <a:ext cx="1689623" cy="267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4723"/>
                </a:lnTo>
                <a:lnTo>
                  <a:pt x="1689623" y="184723"/>
                </a:lnTo>
                <a:lnTo>
                  <a:pt x="1689623" y="26797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478A11EC-9325-60D3-2BD5-A3417B47A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95257" y="2128901"/>
            <a:ext cx="232272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5160" y="0"/>
                </a:moveTo>
                <a:lnTo>
                  <a:pt x="245160" y="456714"/>
                </a:lnTo>
                <a:lnTo>
                  <a:pt x="0" y="456714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4C2E33CD-BD2A-CA38-26DD-FD3B84EDC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3804" y="1280503"/>
            <a:ext cx="362275" cy="267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4723"/>
                </a:lnTo>
                <a:lnTo>
                  <a:pt x="362275" y="184723"/>
                </a:lnTo>
                <a:lnTo>
                  <a:pt x="362275" y="26797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C981E92B-3558-C4CA-DAA7-F44E8FEA8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75663" y="2875826"/>
            <a:ext cx="91440" cy="12036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203639"/>
                </a:lnTo>
                <a:lnTo>
                  <a:pt x="128971" y="120363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7B40359B-00A8-AE1E-6836-5917D51F2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92412" y="2875826"/>
            <a:ext cx="91440" cy="12036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8971" y="0"/>
                </a:moveTo>
                <a:lnTo>
                  <a:pt x="128971" y="1203639"/>
                </a:lnTo>
                <a:lnTo>
                  <a:pt x="45720" y="120363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A7BDED33-13A7-66CF-A413-B4162B7B1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75663" y="2875826"/>
            <a:ext cx="91440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56714"/>
                </a:lnTo>
                <a:lnTo>
                  <a:pt x="128971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B2C3A18E-77CC-0194-6A92-C9B4B614E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92412" y="2875826"/>
            <a:ext cx="91440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8971" y="0"/>
                </a:moveTo>
                <a:lnTo>
                  <a:pt x="128971" y="456714"/>
                </a:lnTo>
                <a:lnTo>
                  <a:pt x="45720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C5960833-2391-75EE-DCFD-B8ED2B123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01806" y="2128901"/>
            <a:ext cx="746925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46925" y="0"/>
                </a:moveTo>
                <a:lnTo>
                  <a:pt x="746925" y="456714"/>
                </a:lnTo>
                <a:lnTo>
                  <a:pt x="0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2675EA0D-2566-23D3-067E-257C0E076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74455" y="5116603"/>
            <a:ext cx="91440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8971" y="0"/>
                </a:moveTo>
                <a:lnTo>
                  <a:pt x="128971" y="456714"/>
                </a:lnTo>
                <a:lnTo>
                  <a:pt x="45720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0F34E7E1-EFD2-36E7-9F10-9D6BB32D6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03427" y="5116603"/>
            <a:ext cx="1991021" cy="9134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0177"/>
                </a:lnTo>
                <a:lnTo>
                  <a:pt x="1991021" y="830177"/>
                </a:lnTo>
                <a:lnTo>
                  <a:pt x="1991021" y="913428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854BF1F-A071-8C67-6507-A419C8DC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03427" y="5116603"/>
            <a:ext cx="663673" cy="9134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0177"/>
                </a:lnTo>
                <a:lnTo>
                  <a:pt x="663673" y="830177"/>
                </a:lnTo>
                <a:lnTo>
                  <a:pt x="663673" y="913428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38F55D6B-7524-0B1D-3063-CE7BD1759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39753" y="5116603"/>
            <a:ext cx="663673" cy="9134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3673" y="0"/>
                </a:moveTo>
                <a:lnTo>
                  <a:pt x="663673" y="830177"/>
                </a:lnTo>
                <a:lnTo>
                  <a:pt x="0" y="830177"/>
                </a:lnTo>
                <a:lnTo>
                  <a:pt x="0" y="913428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8795C883-3D16-55B5-A3E3-448F60D64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12405" y="5116603"/>
            <a:ext cx="1991021" cy="9134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91021" y="0"/>
                </a:moveTo>
                <a:lnTo>
                  <a:pt x="1991021" y="830177"/>
                </a:lnTo>
                <a:lnTo>
                  <a:pt x="0" y="830177"/>
                </a:lnTo>
                <a:lnTo>
                  <a:pt x="0" y="913428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41864604-9D74-B5A2-B3D9-7C1B4EF59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48731" y="2128901"/>
            <a:ext cx="2654695" cy="24072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24028"/>
                </a:lnTo>
                <a:lnTo>
                  <a:pt x="2654695" y="2324028"/>
                </a:lnTo>
                <a:lnTo>
                  <a:pt x="2654695" y="240727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F65F6283-D003-3ED0-517A-79644922A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48731" y="2128901"/>
            <a:ext cx="1327347" cy="24072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24028"/>
                </a:lnTo>
                <a:lnTo>
                  <a:pt x="1327347" y="2324028"/>
                </a:lnTo>
                <a:lnTo>
                  <a:pt x="1327347" y="240727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51FA3487-40FB-297F-2EC4-AEF1480D4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03011" y="2128901"/>
            <a:ext cx="91440" cy="24072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40727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87AEBCBF-C2F1-BA55-0E96-C61759CBD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1383" y="2128901"/>
            <a:ext cx="1327347" cy="24072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327347" y="0"/>
                </a:moveTo>
                <a:lnTo>
                  <a:pt x="1327347" y="2324028"/>
                </a:lnTo>
                <a:lnTo>
                  <a:pt x="0" y="2324028"/>
                </a:lnTo>
                <a:lnTo>
                  <a:pt x="0" y="240727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62A6EF0E-CE91-B3F7-4E5A-62B272221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94035" y="2128901"/>
            <a:ext cx="2654695" cy="24072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54695" y="0"/>
                </a:moveTo>
                <a:lnTo>
                  <a:pt x="2654695" y="2324028"/>
                </a:lnTo>
                <a:lnTo>
                  <a:pt x="0" y="2324028"/>
                </a:lnTo>
                <a:lnTo>
                  <a:pt x="0" y="240727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0F838F3-7307-8EE6-6B81-9E186219B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48731" y="1280503"/>
            <a:ext cx="965072" cy="267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65072" y="0"/>
                </a:moveTo>
                <a:lnTo>
                  <a:pt x="965072" y="184723"/>
                </a:lnTo>
                <a:lnTo>
                  <a:pt x="0" y="184723"/>
                </a:lnTo>
                <a:lnTo>
                  <a:pt x="0" y="26797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1D042BF2-2F48-907E-8C5F-7EFECE772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1383" y="1280503"/>
            <a:ext cx="2292420" cy="267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92420" y="0"/>
                </a:moveTo>
                <a:lnTo>
                  <a:pt x="2292420" y="184723"/>
                </a:lnTo>
                <a:lnTo>
                  <a:pt x="0" y="184723"/>
                </a:lnTo>
                <a:lnTo>
                  <a:pt x="0" y="26797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2E6D5EF6-D963-AE5C-D7BD-CE6764F6A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25743" y="2128901"/>
            <a:ext cx="91440" cy="44656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32630" y="0"/>
                </a:moveTo>
                <a:lnTo>
                  <a:pt x="132630" y="446565"/>
                </a:lnTo>
                <a:lnTo>
                  <a:pt x="45720" y="44656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2AD5366B-72FF-6ACF-3A86-DC21F7E4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94035" y="1280503"/>
            <a:ext cx="3619768" cy="267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619768" y="0"/>
                </a:moveTo>
                <a:lnTo>
                  <a:pt x="3619768" y="184723"/>
                </a:lnTo>
                <a:lnTo>
                  <a:pt x="0" y="184723"/>
                </a:lnTo>
                <a:lnTo>
                  <a:pt x="0" y="26797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8B1D3E78-F854-7310-EC2C-B9743684C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6899" y="2128901"/>
            <a:ext cx="174126" cy="120363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4126" y="0"/>
                </a:moveTo>
                <a:lnTo>
                  <a:pt x="174126" y="1203639"/>
                </a:lnTo>
                <a:lnTo>
                  <a:pt x="0" y="1203639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82E1343A-5E82-0320-CA1B-74A2632A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56899" y="2128901"/>
            <a:ext cx="174126" cy="4567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4126" y="0"/>
                </a:moveTo>
                <a:lnTo>
                  <a:pt x="174126" y="456714"/>
                </a:lnTo>
                <a:lnTo>
                  <a:pt x="0" y="45671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FAE40453-CAE7-83C4-EC6D-6BDE0529B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6687" y="1280503"/>
            <a:ext cx="4947116" cy="267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947116" y="0"/>
                </a:moveTo>
                <a:lnTo>
                  <a:pt x="4947116" y="184723"/>
                </a:lnTo>
                <a:lnTo>
                  <a:pt x="0" y="184723"/>
                </a:lnTo>
                <a:lnTo>
                  <a:pt x="0" y="26797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A08CCCE1-0D02-72E6-06D5-5EA7B3860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608797" y="1459230"/>
            <a:ext cx="3607" cy="755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F7A59F-497A-4B17-2763-D7233CD57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930775" y="2214880"/>
            <a:ext cx="7263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B66438-C934-91BD-9C9B-D5A5EF73A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9657080" y="1459230"/>
            <a:ext cx="0" cy="7607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D3AE92-2A61-CB92-4F74-2C5B3CDD7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944080" y="4818622"/>
            <a:ext cx="663673" cy="7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FEC9AA-8205-1E1A-5AAD-85620EC25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88" idx="0"/>
          </p:cNvCxnSpPr>
          <p:nvPr/>
        </p:nvCxnSpPr>
        <p:spPr>
          <a:xfrm flipV="1">
            <a:off x="8944080" y="4818622"/>
            <a:ext cx="0" cy="456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E3275-C70E-97A5-A364-2EDB5094D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169" idx="0"/>
          </p:cNvCxnSpPr>
          <p:nvPr/>
        </p:nvCxnSpPr>
        <p:spPr>
          <a:xfrm>
            <a:off x="5913803" y="3622752"/>
            <a:ext cx="1031" cy="1665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9EE47E-16F5-B130-D1EA-613CA79E6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5113892" y="2214880"/>
            <a:ext cx="4949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5A4E0F3-3279-3406-2E3A-4E5C80D73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13020" y="2214880"/>
            <a:ext cx="0" cy="1163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1897F0A-300D-7BC7-CFF1-A35DBE040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13892" y="263398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DF2841-0C5E-1DCC-C212-3D8431D89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5113020" y="2585615"/>
            <a:ext cx="22036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97EBB85-211D-CCE5-0C93-C1BFC0C0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13020" y="3371720"/>
            <a:ext cx="220361" cy="25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3474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The chart depicts the hierarchical structure of the Faculty of Social Sciences. ">
            <a:extLst>
              <a:ext uri="{FF2B5EF4-FFF2-40B4-BE49-F238E27FC236}">
                <a16:creationId xmlns:a16="http://schemas.microsoft.com/office/drawing/2014/main" id="{18111603-7C54-B0C7-7A92-BA16018C7C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7578" y="164116"/>
            <a:ext cx="4675198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Social Sciences Organizational Chart 2023 to 2024</a:t>
            </a:r>
            <a:r>
              <a:rPr kumimoji="0" lang="en-CA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Slide 2</a:t>
            </a:r>
            <a:endParaRPr kumimoji="0" lang="en-CA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 descr="The chart depicts the hierarchical structure of the Faculty of Social Sciences. ">
            <a:extLst>
              <a:ext uri="{FF2B5EF4-FFF2-40B4-BE49-F238E27FC236}">
                <a16:creationId xmlns:a16="http://schemas.microsoft.com/office/drawing/2014/main" id="{B23EE8A1-4236-4F5B-03EF-97405148D6B3}"/>
              </a:ext>
            </a:extLst>
          </p:cNvPr>
          <p:cNvSpPr txBox="1"/>
          <p:nvPr/>
        </p:nvSpPr>
        <p:spPr>
          <a:xfrm>
            <a:off x="183573" y="5447763"/>
            <a:ext cx="2990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Legend</a:t>
            </a:r>
          </a:p>
          <a:p>
            <a:r>
              <a:rPr lang="en-CA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FTE: Full-Time Equivalent</a:t>
            </a:r>
          </a:p>
          <a:p>
            <a:r>
              <a:rPr lang="en-CA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Manager</a:t>
            </a:r>
          </a:p>
          <a:p>
            <a:r>
              <a:rPr lang="en-CA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Dept: Department</a:t>
            </a:r>
          </a:p>
        </p:txBody>
      </p:sp>
      <p:sp>
        <p:nvSpPr>
          <p:cNvPr id="142" name="Parallelogram 141" descr="Parallelogram shape means the role is under the McMaster University Faculty Association (MUFA).">
            <a:extLst>
              <a:ext uri="{FF2B5EF4-FFF2-40B4-BE49-F238E27FC236}">
                <a16:creationId xmlns:a16="http://schemas.microsoft.com/office/drawing/2014/main" id="{153DD106-0D53-08E9-FD69-B4CCB232A3A2}"/>
              </a:ext>
            </a:extLst>
          </p:cNvPr>
          <p:cNvSpPr/>
          <p:nvPr/>
        </p:nvSpPr>
        <p:spPr>
          <a:xfrm>
            <a:off x="7311338" y="5712655"/>
            <a:ext cx="1413862" cy="707886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McMaster University Faculty Association (MUFA)</a:t>
            </a:r>
          </a:p>
        </p:txBody>
      </p:sp>
      <p:sp>
        <p:nvSpPr>
          <p:cNvPr id="143" name="Freeform: Shape 142" descr="Rectangle shape means the role is under The Management Group (TMG).">
            <a:extLst>
              <a:ext uri="{FF2B5EF4-FFF2-40B4-BE49-F238E27FC236}">
                <a16:creationId xmlns:a16="http://schemas.microsoft.com/office/drawing/2014/main" id="{A4C0695D-494E-84AA-DCF7-5D682A810882}"/>
              </a:ext>
            </a:extLst>
          </p:cNvPr>
          <p:cNvSpPr/>
          <p:nvPr/>
        </p:nvSpPr>
        <p:spPr>
          <a:xfrm>
            <a:off x="8879258" y="5688735"/>
            <a:ext cx="1209045" cy="733539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Management Group (TMG)</a:t>
            </a:r>
          </a:p>
        </p:txBody>
      </p:sp>
      <p:sp>
        <p:nvSpPr>
          <p:cNvPr id="144" name="Rectangle: Rounded Corners 143" descr="The rounded rectangle shape means the role is under the UNIFOR Unit 1 Staff Union.">
            <a:extLst>
              <a:ext uri="{FF2B5EF4-FFF2-40B4-BE49-F238E27FC236}">
                <a16:creationId xmlns:a16="http://schemas.microsoft.com/office/drawing/2014/main" id="{92F79C47-5C2C-C7E9-FF39-1888C534D656}"/>
              </a:ext>
            </a:extLst>
          </p:cNvPr>
          <p:cNvSpPr/>
          <p:nvPr/>
        </p:nvSpPr>
        <p:spPr>
          <a:xfrm>
            <a:off x="10308089" y="5688735"/>
            <a:ext cx="1209045" cy="733539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UNIFOR Unit 1 Staff Union</a:t>
            </a:r>
            <a:endParaRPr lang="en-CA" sz="105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B41CC9-00E3-D853-9B95-275217D8B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150" y="10391"/>
            <a:ext cx="12077700" cy="5892800"/>
          </a:xfrm>
          <a:prstGeom prst="rect">
            <a:avLst/>
          </a:prstGeom>
          <a:noFill/>
        </p:spPr>
        <p:txBody>
          <a:bodyPr/>
          <a:lstStyle/>
          <a:p>
            <a:endParaRPr lang="en-CA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D6DF09F-8A65-2B99-388D-0C15626E8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82506" y="1618131"/>
            <a:ext cx="105275" cy="11991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99173"/>
                </a:lnTo>
                <a:lnTo>
                  <a:pt x="105275" y="119917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774E3A4-07C1-741B-5E49-D79E8B48C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98151" y="991809"/>
            <a:ext cx="5456305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0691"/>
                </a:lnTo>
                <a:lnTo>
                  <a:pt x="5456305" y="80691"/>
                </a:lnTo>
                <a:lnTo>
                  <a:pt x="5456305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E16B7EA-4EFA-22F5-53E5-B416729B5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36776" y="3049774"/>
            <a:ext cx="91440" cy="1559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6411" y="0"/>
                </a:moveTo>
                <a:lnTo>
                  <a:pt x="126411" y="1559456"/>
                </a:lnTo>
                <a:lnTo>
                  <a:pt x="45720" y="1559456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8D136B-5958-A5CB-798E-587E55BD9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17468" y="3049774"/>
            <a:ext cx="91440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967950"/>
                </a:lnTo>
                <a:lnTo>
                  <a:pt x="126411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A67AF0A-C5CC-8729-1B84-3553B45A6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36776" y="3049774"/>
            <a:ext cx="91440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6411" y="0"/>
                </a:moveTo>
                <a:lnTo>
                  <a:pt x="126411" y="967950"/>
                </a:lnTo>
                <a:lnTo>
                  <a:pt x="45720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AAC352-9C9A-0766-589A-07E2AC1C4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17468" y="3049774"/>
            <a:ext cx="91440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76444"/>
                </a:lnTo>
                <a:lnTo>
                  <a:pt x="12641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2680B0E-C181-A7DA-7BFC-ECBAAA98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36776" y="3049774"/>
            <a:ext cx="91440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6411" y="0"/>
                </a:moveTo>
                <a:lnTo>
                  <a:pt x="126411" y="376444"/>
                </a:lnTo>
                <a:lnTo>
                  <a:pt x="45720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902A120-8E69-2402-FBEF-05BAFAB20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17468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5DFCFA3-9D67-2268-EE30-3FA08869F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98151" y="991809"/>
            <a:ext cx="4365044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0691"/>
                </a:lnTo>
                <a:lnTo>
                  <a:pt x="4365044" y="80691"/>
                </a:lnTo>
                <a:lnTo>
                  <a:pt x="4365044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118328F-73AB-DDE2-5A69-20E552E80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26207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C2900-CF98-7508-3705-5411900AB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98151" y="991809"/>
            <a:ext cx="3273783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0691"/>
                </a:lnTo>
                <a:lnTo>
                  <a:pt x="3273783" y="80691"/>
                </a:lnTo>
                <a:lnTo>
                  <a:pt x="3273783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A30BDC7-AF67-4E39-1F47-44D4FCD43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08714" y="3049774"/>
            <a:ext cx="139481" cy="1559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59456"/>
                </a:lnTo>
                <a:lnTo>
                  <a:pt x="139481" y="1559456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4214802-A3B3-8636-845F-EF1198889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08714" y="3049774"/>
            <a:ext cx="139481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67950"/>
                </a:lnTo>
                <a:lnTo>
                  <a:pt x="139481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3EAEDF9-B847-908D-9EED-DD01E1632A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08714" y="3049774"/>
            <a:ext cx="139481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3948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EEDC827-B671-9F6D-9339-331A0FD08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34945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F29A719-1E96-899D-99D9-CEEBEE42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98151" y="991809"/>
            <a:ext cx="2182522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0691"/>
                </a:lnTo>
                <a:lnTo>
                  <a:pt x="2182522" y="80691"/>
                </a:lnTo>
                <a:lnTo>
                  <a:pt x="2182522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B6F8743-32A9-CC8D-1CDA-88EE4FA16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17453" y="3049774"/>
            <a:ext cx="139481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3948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F644BED-4DC5-76F6-C88F-B4F468A7D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3684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7426B6A-4AF2-57DF-7565-3FB54E78C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98151" y="991809"/>
            <a:ext cx="1091261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0691"/>
                </a:lnTo>
                <a:lnTo>
                  <a:pt x="1091261" y="80691"/>
                </a:lnTo>
                <a:lnTo>
                  <a:pt x="1091261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60CCCE7-3397-6FF3-CD73-D88DF5A2C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6192" y="3049774"/>
            <a:ext cx="139481" cy="1559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59456"/>
                </a:lnTo>
                <a:lnTo>
                  <a:pt x="139481" y="1559456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3E6984C-7C8B-FFED-F4A0-D7C21E361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6192" y="3049774"/>
            <a:ext cx="139481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67950"/>
                </a:lnTo>
                <a:lnTo>
                  <a:pt x="139481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FFA16B1-BEE1-F19C-9C38-A4ACB5A2A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6192" y="3049774"/>
            <a:ext cx="139481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3948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C678C12-D616-20BF-F588-D2FB2E2E9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52423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AB633FA-909E-63E5-10EA-80048B132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52431" y="991809"/>
            <a:ext cx="91440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D1A9F99-DB75-BBF3-9767-AC345D021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4931" y="3049774"/>
            <a:ext cx="139481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67950"/>
                </a:lnTo>
                <a:lnTo>
                  <a:pt x="139481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38E914D-63E7-84F0-C540-A54CB4806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4931" y="3049774"/>
            <a:ext cx="139481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3948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DA1B7B3-31F2-5088-F151-204D25380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61162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2A2D4E2-35C0-F49A-3526-3683FE692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06890" y="991809"/>
            <a:ext cx="1091261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91261" y="0"/>
                </a:moveTo>
                <a:lnTo>
                  <a:pt x="1091261" y="80691"/>
                </a:lnTo>
                <a:lnTo>
                  <a:pt x="0" y="80691"/>
                </a:lnTo>
                <a:lnTo>
                  <a:pt x="0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C299B49-15C0-D5BD-BEC0-44BB51418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43670" y="3049774"/>
            <a:ext cx="139481" cy="1559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59456"/>
                </a:lnTo>
                <a:lnTo>
                  <a:pt x="139481" y="1559456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7B92816-B5FF-2659-2437-AC2A317C7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43670" y="3049774"/>
            <a:ext cx="139481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67950"/>
                </a:lnTo>
                <a:lnTo>
                  <a:pt x="139481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6802F66-50F4-99D5-283B-3675E29A0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43670" y="3049774"/>
            <a:ext cx="139481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3948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18D3E8F-5564-5A5F-58E7-A44EC3299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69901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1BA042D-4306-EF7D-DE8C-B0041FAF0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15628" y="991809"/>
            <a:ext cx="2182522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182522" y="0"/>
                </a:moveTo>
                <a:lnTo>
                  <a:pt x="2182522" y="80691"/>
                </a:lnTo>
                <a:lnTo>
                  <a:pt x="0" y="80691"/>
                </a:lnTo>
                <a:lnTo>
                  <a:pt x="0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28B157F-AD81-106D-02DA-7878FCD27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52409" y="3049774"/>
            <a:ext cx="139481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67950"/>
                </a:lnTo>
                <a:lnTo>
                  <a:pt x="139481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E01AA09-12DE-665F-9A70-7C0E6016C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52409" y="3049774"/>
            <a:ext cx="139481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3948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58D94A0-8C2C-CB81-FD4D-369D662ED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78640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DB8BA9F-BAED-2676-BF82-319E883EE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24367" y="991809"/>
            <a:ext cx="3273783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73783" y="0"/>
                </a:moveTo>
                <a:lnTo>
                  <a:pt x="3273783" y="80691"/>
                </a:lnTo>
                <a:lnTo>
                  <a:pt x="0" y="80691"/>
                </a:lnTo>
                <a:lnTo>
                  <a:pt x="0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97907E3-04C5-7514-377A-CA0CDAF15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1147" y="3049774"/>
            <a:ext cx="139481" cy="155945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59456"/>
                </a:lnTo>
                <a:lnTo>
                  <a:pt x="139481" y="1559456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4B9856D-F2D3-C7DB-FAD4-4B58F5455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1147" y="3049774"/>
            <a:ext cx="139481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67950"/>
                </a:lnTo>
                <a:lnTo>
                  <a:pt x="139481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A58C1BD-CF66-994B-8C58-9D00053DC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1147" y="3049774"/>
            <a:ext cx="139481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39481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65B84A9-883C-615E-5691-900D61242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7378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55BAB46-2C15-588B-57C8-D38DF59F2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33106" y="991809"/>
            <a:ext cx="4365044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365044" y="0"/>
                </a:moveTo>
                <a:lnTo>
                  <a:pt x="4365044" y="80691"/>
                </a:lnTo>
                <a:lnTo>
                  <a:pt x="0" y="80691"/>
                </a:lnTo>
                <a:lnTo>
                  <a:pt x="0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929866E-735F-BF1E-BCA9-411EF582F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9886" y="3049774"/>
            <a:ext cx="115704" cy="9679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67950"/>
                </a:lnTo>
                <a:lnTo>
                  <a:pt x="115704" y="967950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4238637-07D8-213D-518A-C489CF826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9886" y="3049774"/>
            <a:ext cx="115704" cy="3764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6444"/>
                </a:lnTo>
                <a:lnTo>
                  <a:pt x="115704" y="37644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D487A4B-2389-8A44-9C41-91EB403D2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6117" y="1618131"/>
            <a:ext cx="91440" cy="966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7" y="0"/>
                </a:moveTo>
                <a:lnTo>
                  <a:pt x="45727" y="886011"/>
                </a:lnTo>
                <a:lnTo>
                  <a:pt x="45720" y="886011"/>
                </a:lnTo>
                <a:lnTo>
                  <a:pt x="45720" y="966703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6471F27-7D8E-ED8B-D7FE-6D59E4FEC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845" y="991809"/>
            <a:ext cx="5456305" cy="1613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456305" y="0"/>
                </a:moveTo>
                <a:lnTo>
                  <a:pt x="5456305" y="80691"/>
                </a:lnTo>
                <a:lnTo>
                  <a:pt x="0" y="80691"/>
                </a:lnTo>
                <a:lnTo>
                  <a:pt x="0" y="16138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55" name="Parallelogram 54" descr="Roles that report to this person: Chair, Health, Aging &amp; Society; Director, Social Work; Chair, Political Science; Chair, Economics; Chair, Religious Studies; Chair, Sociology; Chair, Indigenous Studies; Chair, Labour Studies; Dir, Institute on Globalization &amp; Human Condition; Chair, Anthropology; Director, Social Psychology; Director, Finance &amp; Administration.&#10;&#10;">
            <a:extLst>
              <a:ext uri="{FF2B5EF4-FFF2-40B4-BE49-F238E27FC236}">
                <a16:creationId xmlns:a16="http://schemas.microsoft.com/office/drawing/2014/main" id="{C83A63F1-A752-79ED-7BA3-158483A0E58C}"/>
              </a:ext>
            </a:extLst>
          </p:cNvPr>
          <p:cNvSpPr/>
          <p:nvPr/>
        </p:nvSpPr>
        <p:spPr>
          <a:xfrm>
            <a:off x="5456306" y="410693"/>
            <a:ext cx="1168160" cy="591506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20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Dean</a:t>
            </a:r>
            <a:endParaRPr lang="en-CA" sz="120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Parallelogram 55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945909B0-1D13-7637-707B-9B877771EF56}"/>
              </a:ext>
            </a:extLst>
          </p:cNvPr>
          <p:cNvSpPr/>
          <p:nvPr/>
        </p:nvSpPr>
        <p:spPr>
          <a:xfrm>
            <a:off x="0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Health, Aging &amp; Society</a:t>
            </a:r>
          </a:p>
        </p:txBody>
      </p:sp>
      <p:sp>
        <p:nvSpPr>
          <p:cNvPr id="57" name="Freeform: Shape 56" descr="Roles that this person reports to: Chair, Health, Aging &amp; Society. &#10;Roles that report to this person: Admin Assistant (I); Admin Assistant (II).">
            <a:extLst>
              <a:ext uri="{FF2B5EF4-FFF2-40B4-BE49-F238E27FC236}">
                <a16:creationId xmlns:a16="http://schemas.microsoft.com/office/drawing/2014/main" id="{D2208F5A-7963-5E21-0765-4D72D568A285}"/>
              </a:ext>
            </a:extLst>
          </p:cNvPr>
          <p:cNvSpPr/>
          <p:nvPr/>
        </p:nvSpPr>
        <p:spPr>
          <a:xfrm>
            <a:off x="76898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58" name="Rectangle: Rounded Corners 57" descr="Roles that this person reports to: Academic Department Manager.">
            <a:extLst>
              <a:ext uri="{FF2B5EF4-FFF2-40B4-BE49-F238E27FC236}">
                <a16:creationId xmlns:a16="http://schemas.microsoft.com/office/drawing/2014/main" id="{1B90FA6A-B168-4365-E30F-2D351FE06AC0}"/>
              </a:ext>
            </a:extLst>
          </p:cNvPr>
          <p:cNvSpPr/>
          <p:nvPr/>
        </p:nvSpPr>
        <p:spPr>
          <a:xfrm>
            <a:off x="285591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 </a:t>
            </a:r>
          </a:p>
        </p:txBody>
      </p:sp>
      <p:sp>
        <p:nvSpPr>
          <p:cNvPr id="59" name="Rectangle: Rounded Corners 58" descr="Roles that this person reports to: Academic Department Manager.">
            <a:extLst>
              <a:ext uri="{FF2B5EF4-FFF2-40B4-BE49-F238E27FC236}">
                <a16:creationId xmlns:a16="http://schemas.microsoft.com/office/drawing/2014/main" id="{44089F9E-0E42-1AC4-6EF5-F39CB9C8770C}"/>
              </a:ext>
            </a:extLst>
          </p:cNvPr>
          <p:cNvSpPr/>
          <p:nvPr/>
        </p:nvSpPr>
        <p:spPr>
          <a:xfrm>
            <a:off x="285591" y="3814238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(I) 0.60 FTE</a:t>
            </a:r>
          </a:p>
        </p:txBody>
      </p:sp>
      <p:sp>
        <p:nvSpPr>
          <p:cNvPr id="60" name="Parallelogram 59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EA3363E5-6EBF-08F9-6BD7-D2B98B10BDF5}"/>
              </a:ext>
            </a:extLst>
          </p:cNvPr>
          <p:cNvSpPr/>
          <p:nvPr/>
        </p:nvSpPr>
        <p:spPr>
          <a:xfrm>
            <a:off x="1091261" y="1164767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Social Work</a:t>
            </a:r>
          </a:p>
        </p:txBody>
      </p:sp>
      <p:sp>
        <p:nvSpPr>
          <p:cNvPr id="61" name="Freeform: Shape 60" descr="Roles that this person reports to: Director, Social Work. &#10;Roles that report to this person: Admin Assistant (II); Admin Assistant (III); Field Recruit, Retention &amp; Equity Manager.">
            <a:extLst>
              <a:ext uri="{FF2B5EF4-FFF2-40B4-BE49-F238E27FC236}">
                <a16:creationId xmlns:a16="http://schemas.microsoft.com/office/drawing/2014/main" id="{A4455CDB-3B22-D8FF-A7AD-A11A0B451BF0}"/>
              </a:ext>
            </a:extLst>
          </p:cNvPr>
          <p:cNvSpPr/>
          <p:nvPr/>
        </p:nvSpPr>
        <p:spPr>
          <a:xfrm>
            <a:off x="1168160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62" name="Rectangle: Rounded Corners 61" descr="Roles that this person reports to: Academic Department Manager.">
            <a:extLst>
              <a:ext uri="{FF2B5EF4-FFF2-40B4-BE49-F238E27FC236}">
                <a16:creationId xmlns:a16="http://schemas.microsoft.com/office/drawing/2014/main" id="{BC468FBF-47CC-81B8-E7CD-1DB26E0307AB}"/>
              </a:ext>
            </a:extLst>
          </p:cNvPr>
          <p:cNvSpPr/>
          <p:nvPr/>
        </p:nvSpPr>
        <p:spPr>
          <a:xfrm>
            <a:off x="1400629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Assistants (II) 1.80 FTE</a:t>
            </a:r>
          </a:p>
        </p:txBody>
      </p:sp>
      <p:sp>
        <p:nvSpPr>
          <p:cNvPr id="63" name="Rectangle: Rounded Corners 62" descr="Roles that this person reports to: Academic Department Manager.">
            <a:extLst>
              <a:ext uri="{FF2B5EF4-FFF2-40B4-BE49-F238E27FC236}">
                <a16:creationId xmlns:a16="http://schemas.microsoft.com/office/drawing/2014/main" id="{02CD6C34-2C1B-B53A-BF19-9495BA75DD78}"/>
              </a:ext>
            </a:extLst>
          </p:cNvPr>
          <p:cNvSpPr/>
          <p:nvPr/>
        </p:nvSpPr>
        <p:spPr>
          <a:xfrm>
            <a:off x="1400629" y="3802663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(III)</a:t>
            </a:r>
          </a:p>
        </p:txBody>
      </p:sp>
      <p:sp>
        <p:nvSpPr>
          <p:cNvPr id="64" name="Rectangle: Rounded Corners 63" descr="Roles that this person reports to: Academic Department Manager.">
            <a:extLst>
              <a:ext uri="{FF2B5EF4-FFF2-40B4-BE49-F238E27FC236}">
                <a16:creationId xmlns:a16="http://schemas.microsoft.com/office/drawing/2014/main" id="{3BA22E8E-8310-771B-6CF5-73CACA33E70A}"/>
              </a:ext>
            </a:extLst>
          </p:cNvPr>
          <p:cNvSpPr/>
          <p:nvPr/>
        </p:nvSpPr>
        <p:spPr>
          <a:xfrm>
            <a:off x="1400629" y="4394169"/>
            <a:ext cx="1125458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3778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9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Field Recruit, Retention &amp; Equity </a:t>
            </a:r>
            <a:r>
              <a:rPr lang="en-CA" sz="9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9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 </a:t>
            </a:r>
          </a:p>
        </p:txBody>
      </p:sp>
      <p:sp>
        <p:nvSpPr>
          <p:cNvPr id="65" name="Parallelogram 64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86B7CE0A-94B7-6702-9B97-2BDC5F9CB3F8}"/>
              </a:ext>
            </a:extLst>
          </p:cNvPr>
          <p:cNvSpPr/>
          <p:nvPr/>
        </p:nvSpPr>
        <p:spPr>
          <a:xfrm>
            <a:off x="2182523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Political Science</a:t>
            </a:r>
          </a:p>
        </p:txBody>
      </p:sp>
      <p:sp>
        <p:nvSpPr>
          <p:cNvPr id="66" name="Freeform: Shape 65" descr="Roles that this person reports to: Chair, Political Science. &#10;Roles that report to this person: Admin Assistant (I); Admin Assistant (II);">
            <a:extLst>
              <a:ext uri="{FF2B5EF4-FFF2-40B4-BE49-F238E27FC236}">
                <a16:creationId xmlns:a16="http://schemas.microsoft.com/office/drawing/2014/main" id="{768F38C5-F6F0-5C61-5E94-B742E8247972}"/>
              </a:ext>
            </a:extLst>
          </p:cNvPr>
          <p:cNvSpPr/>
          <p:nvPr/>
        </p:nvSpPr>
        <p:spPr>
          <a:xfrm>
            <a:off x="2259421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67" name="Rectangle: Rounded Corners 66" descr="Roles that this person reports to: Academic Department Manager.">
            <a:extLst>
              <a:ext uri="{FF2B5EF4-FFF2-40B4-BE49-F238E27FC236}">
                <a16:creationId xmlns:a16="http://schemas.microsoft.com/office/drawing/2014/main" id="{F60D05B0-6571-A145-B514-D9C33191213C}"/>
              </a:ext>
            </a:extLst>
          </p:cNvPr>
          <p:cNvSpPr/>
          <p:nvPr/>
        </p:nvSpPr>
        <p:spPr>
          <a:xfrm>
            <a:off x="2491890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(I) 1.00 FTE</a:t>
            </a:r>
          </a:p>
        </p:txBody>
      </p:sp>
      <p:sp>
        <p:nvSpPr>
          <p:cNvPr id="68" name="Rectangle: Rounded Corners 67" descr="Roles that this person reports to: Academic Department Manager.">
            <a:extLst>
              <a:ext uri="{FF2B5EF4-FFF2-40B4-BE49-F238E27FC236}">
                <a16:creationId xmlns:a16="http://schemas.microsoft.com/office/drawing/2014/main" id="{D1603FF5-1BF8-3743-49C2-1A037B1A98D1}"/>
              </a:ext>
            </a:extLst>
          </p:cNvPr>
          <p:cNvSpPr/>
          <p:nvPr/>
        </p:nvSpPr>
        <p:spPr>
          <a:xfrm>
            <a:off x="2491890" y="3802663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</a:t>
            </a:r>
          </a:p>
        </p:txBody>
      </p:sp>
      <p:sp>
        <p:nvSpPr>
          <p:cNvPr id="69" name="Parallelogram 68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ED64CE84-63BA-EEEE-59B9-12CF682FD470}"/>
              </a:ext>
            </a:extLst>
          </p:cNvPr>
          <p:cNvSpPr/>
          <p:nvPr/>
        </p:nvSpPr>
        <p:spPr>
          <a:xfrm>
            <a:off x="3273784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Economics</a:t>
            </a:r>
          </a:p>
        </p:txBody>
      </p:sp>
      <p:sp>
        <p:nvSpPr>
          <p:cNvPr id="70" name="Freeform: Shape 69" descr="Roles that this person reports to: Chair, Economics. &#10;Roles that report to this person: Admin Assistant (I); Admin Assistant (II); Instructional Assistant.">
            <a:extLst>
              <a:ext uri="{FF2B5EF4-FFF2-40B4-BE49-F238E27FC236}">
                <a16:creationId xmlns:a16="http://schemas.microsoft.com/office/drawing/2014/main" id="{FA35E473-D283-A51E-211A-4260BF8DCBC8}"/>
              </a:ext>
            </a:extLst>
          </p:cNvPr>
          <p:cNvSpPr/>
          <p:nvPr/>
        </p:nvSpPr>
        <p:spPr>
          <a:xfrm>
            <a:off x="3350682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71" name="Rectangle: Rounded Corners 70" descr="Roles that this person reports to: Academic Department Manager.">
            <a:extLst>
              <a:ext uri="{FF2B5EF4-FFF2-40B4-BE49-F238E27FC236}">
                <a16:creationId xmlns:a16="http://schemas.microsoft.com/office/drawing/2014/main" id="{70884CC4-4353-CAE9-0C1E-566204494547}"/>
              </a:ext>
            </a:extLst>
          </p:cNvPr>
          <p:cNvSpPr/>
          <p:nvPr/>
        </p:nvSpPr>
        <p:spPr>
          <a:xfrm>
            <a:off x="3583151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Assistants (II) 1.80 FTE</a:t>
            </a:r>
          </a:p>
        </p:txBody>
      </p:sp>
      <p:sp>
        <p:nvSpPr>
          <p:cNvPr id="72" name="Rectangle: Rounded Corners 71" descr="Roles that this person reports to: Academic Department Manager.">
            <a:extLst>
              <a:ext uri="{FF2B5EF4-FFF2-40B4-BE49-F238E27FC236}">
                <a16:creationId xmlns:a16="http://schemas.microsoft.com/office/drawing/2014/main" id="{21545FB4-778B-E25F-850B-54E3D027742F}"/>
              </a:ext>
            </a:extLst>
          </p:cNvPr>
          <p:cNvSpPr/>
          <p:nvPr/>
        </p:nvSpPr>
        <p:spPr>
          <a:xfrm>
            <a:off x="3583151" y="3802663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(I) 1.50 FTE</a:t>
            </a:r>
          </a:p>
        </p:txBody>
      </p:sp>
      <p:sp>
        <p:nvSpPr>
          <p:cNvPr id="73" name="Rectangle: Rounded Corners 72" descr="Roles that this person reports to: Academic Department Manager.">
            <a:extLst>
              <a:ext uri="{FF2B5EF4-FFF2-40B4-BE49-F238E27FC236}">
                <a16:creationId xmlns:a16="http://schemas.microsoft.com/office/drawing/2014/main" id="{9CD96223-628D-CC9E-4BDD-5971EB223569}"/>
              </a:ext>
            </a:extLst>
          </p:cNvPr>
          <p:cNvSpPr/>
          <p:nvPr/>
        </p:nvSpPr>
        <p:spPr>
          <a:xfrm>
            <a:off x="3583151" y="4394169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Instructional Assistant 0.85 FTE</a:t>
            </a:r>
          </a:p>
        </p:txBody>
      </p:sp>
      <p:sp>
        <p:nvSpPr>
          <p:cNvPr id="74" name="Parallelogram 73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B79A3CEC-F0CB-43D5-BEC0-F06EABF7456C}"/>
              </a:ext>
            </a:extLst>
          </p:cNvPr>
          <p:cNvSpPr/>
          <p:nvPr/>
        </p:nvSpPr>
        <p:spPr>
          <a:xfrm>
            <a:off x="4365045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Religious Studies</a:t>
            </a:r>
          </a:p>
        </p:txBody>
      </p:sp>
      <p:sp>
        <p:nvSpPr>
          <p:cNvPr id="75" name="Freeform: Shape 74" descr="Roles that this person reports to: Chair, Religious Studies. &#10;Roles that report to this person: Admin Assistant (I); Admin Assistant (II).">
            <a:extLst>
              <a:ext uri="{FF2B5EF4-FFF2-40B4-BE49-F238E27FC236}">
                <a16:creationId xmlns:a16="http://schemas.microsoft.com/office/drawing/2014/main" id="{0F019BEF-DDF5-F02B-DDB0-380C771DCB6F}"/>
              </a:ext>
            </a:extLst>
          </p:cNvPr>
          <p:cNvSpPr/>
          <p:nvPr/>
        </p:nvSpPr>
        <p:spPr>
          <a:xfrm>
            <a:off x="4441943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76" name="Rectangle: Rounded Corners 75" descr="Roles that this person reports to: Academic Department Manager.">
            <a:extLst>
              <a:ext uri="{FF2B5EF4-FFF2-40B4-BE49-F238E27FC236}">
                <a16:creationId xmlns:a16="http://schemas.microsoft.com/office/drawing/2014/main" id="{53EA2003-4CAA-7BEC-6D48-E23FAD247D88}"/>
              </a:ext>
            </a:extLst>
          </p:cNvPr>
          <p:cNvSpPr/>
          <p:nvPr/>
        </p:nvSpPr>
        <p:spPr>
          <a:xfrm>
            <a:off x="4674413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Assistants (I) 0.40 FTE</a:t>
            </a:r>
          </a:p>
        </p:txBody>
      </p:sp>
      <p:sp>
        <p:nvSpPr>
          <p:cNvPr id="77" name="Rectangle: Rounded Corners 76" descr="Roles that this person reports to: Academic Department Manager.">
            <a:extLst>
              <a:ext uri="{FF2B5EF4-FFF2-40B4-BE49-F238E27FC236}">
                <a16:creationId xmlns:a16="http://schemas.microsoft.com/office/drawing/2014/main" id="{A876084D-3723-81C7-E718-2F05AB75C1BA}"/>
              </a:ext>
            </a:extLst>
          </p:cNvPr>
          <p:cNvSpPr/>
          <p:nvPr/>
        </p:nvSpPr>
        <p:spPr>
          <a:xfrm>
            <a:off x="4674413" y="3802663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Assistants (II) 1.20 FTE</a:t>
            </a:r>
          </a:p>
        </p:txBody>
      </p:sp>
      <p:sp>
        <p:nvSpPr>
          <p:cNvPr id="78" name="Parallelogram 77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15C7A9C4-C93A-DF64-7172-AB27E742F80F}"/>
              </a:ext>
            </a:extLst>
          </p:cNvPr>
          <p:cNvSpPr/>
          <p:nvPr/>
        </p:nvSpPr>
        <p:spPr>
          <a:xfrm>
            <a:off x="5456306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Sociology</a:t>
            </a:r>
          </a:p>
        </p:txBody>
      </p:sp>
      <p:sp>
        <p:nvSpPr>
          <p:cNvPr id="79" name="Freeform: Shape 78" descr="Roles that this person reports to: Chair, Sociology.&#10;Roles that report to this person: Admin Assistant (I); Admin Assistant (II); Instructional Assistant.">
            <a:extLst>
              <a:ext uri="{FF2B5EF4-FFF2-40B4-BE49-F238E27FC236}">
                <a16:creationId xmlns:a16="http://schemas.microsoft.com/office/drawing/2014/main" id="{E16403D4-EF2E-25BE-7D73-C5D34A1AC5C7}"/>
              </a:ext>
            </a:extLst>
          </p:cNvPr>
          <p:cNvSpPr/>
          <p:nvPr/>
        </p:nvSpPr>
        <p:spPr>
          <a:xfrm>
            <a:off x="5533204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80" name="Rectangle: Rounded Corners 79" descr="Roles that this person reports to: Academic Department Manager.">
            <a:extLst>
              <a:ext uri="{FF2B5EF4-FFF2-40B4-BE49-F238E27FC236}">
                <a16:creationId xmlns:a16="http://schemas.microsoft.com/office/drawing/2014/main" id="{356CD16A-41EA-B7F3-441D-AF544FA927C3}"/>
              </a:ext>
            </a:extLst>
          </p:cNvPr>
          <p:cNvSpPr/>
          <p:nvPr/>
        </p:nvSpPr>
        <p:spPr>
          <a:xfrm>
            <a:off x="5765674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(I) 1.00 FTE</a:t>
            </a:r>
          </a:p>
        </p:txBody>
      </p:sp>
      <p:sp>
        <p:nvSpPr>
          <p:cNvPr id="81" name="Rectangle: Rounded Corners 80" descr="Roles that this person reports to: Academic Department Manager.">
            <a:extLst>
              <a:ext uri="{FF2B5EF4-FFF2-40B4-BE49-F238E27FC236}">
                <a16:creationId xmlns:a16="http://schemas.microsoft.com/office/drawing/2014/main" id="{C489D739-D8B2-4C74-C201-D32D07D2A467}"/>
              </a:ext>
            </a:extLst>
          </p:cNvPr>
          <p:cNvSpPr/>
          <p:nvPr/>
        </p:nvSpPr>
        <p:spPr>
          <a:xfrm>
            <a:off x="5765674" y="3802663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</a:t>
            </a:r>
          </a:p>
        </p:txBody>
      </p:sp>
      <p:sp>
        <p:nvSpPr>
          <p:cNvPr id="82" name="Rectangle: Rounded Corners 81" descr="Roles that this person reports to: Academic Department Manager.">
            <a:extLst>
              <a:ext uri="{FF2B5EF4-FFF2-40B4-BE49-F238E27FC236}">
                <a16:creationId xmlns:a16="http://schemas.microsoft.com/office/drawing/2014/main" id="{037C863E-64A4-9960-AA95-E39516D8A5B2}"/>
              </a:ext>
            </a:extLst>
          </p:cNvPr>
          <p:cNvSpPr/>
          <p:nvPr/>
        </p:nvSpPr>
        <p:spPr>
          <a:xfrm>
            <a:off x="5765674" y="4394169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Instructional Assistant 1.00 FTE</a:t>
            </a:r>
          </a:p>
        </p:txBody>
      </p:sp>
      <p:sp>
        <p:nvSpPr>
          <p:cNvPr id="83" name="Parallelogram 82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17C9DD05-AF42-2FBF-86DD-534E19DDFF2A}"/>
              </a:ext>
            </a:extLst>
          </p:cNvPr>
          <p:cNvSpPr/>
          <p:nvPr/>
        </p:nvSpPr>
        <p:spPr>
          <a:xfrm>
            <a:off x="6547567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Indigenous Studies</a:t>
            </a:r>
          </a:p>
        </p:txBody>
      </p:sp>
      <p:sp>
        <p:nvSpPr>
          <p:cNvPr id="84" name="Freeform: Shape 83" descr="Roles that this person reports to: Chair, Indigenous Studies.&#10;Roles that report to this person: Admin Assistant (I).">
            <a:extLst>
              <a:ext uri="{FF2B5EF4-FFF2-40B4-BE49-F238E27FC236}">
                <a16:creationId xmlns:a16="http://schemas.microsoft.com/office/drawing/2014/main" id="{BB9BD769-7FEB-F9E6-AA10-EB28706AA458}"/>
              </a:ext>
            </a:extLst>
          </p:cNvPr>
          <p:cNvSpPr/>
          <p:nvPr/>
        </p:nvSpPr>
        <p:spPr>
          <a:xfrm>
            <a:off x="6624466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85" name="Rectangle: Rounded Corners 84" descr="Roles that this person reports to: Academic Department Manager.">
            <a:extLst>
              <a:ext uri="{FF2B5EF4-FFF2-40B4-BE49-F238E27FC236}">
                <a16:creationId xmlns:a16="http://schemas.microsoft.com/office/drawing/2014/main" id="{458D841B-1972-06A7-D69D-EA40B87C1275}"/>
              </a:ext>
            </a:extLst>
          </p:cNvPr>
          <p:cNvSpPr/>
          <p:nvPr/>
        </p:nvSpPr>
        <p:spPr>
          <a:xfrm>
            <a:off x="6856935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(I) 1.00 FTE</a:t>
            </a:r>
          </a:p>
        </p:txBody>
      </p:sp>
      <p:sp>
        <p:nvSpPr>
          <p:cNvPr id="86" name="Parallelogram 85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64B709E6-D15E-3CB3-DEC4-FE3015CC1B3C}"/>
              </a:ext>
            </a:extLst>
          </p:cNvPr>
          <p:cNvSpPr/>
          <p:nvPr/>
        </p:nvSpPr>
        <p:spPr>
          <a:xfrm>
            <a:off x="7638828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Labour Studies</a:t>
            </a:r>
          </a:p>
        </p:txBody>
      </p:sp>
      <p:sp>
        <p:nvSpPr>
          <p:cNvPr id="87" name="Freeform: Shape 86" descr="Roles that this person reports to: Chair, Labour Studies.&#10;Roles that report to this person: Admin Assistant (II); Admin Assistant (III) LS &amp; UNIFOR; Academic Coordinator, LS &amp; UNIFOR.">
            <a:extLst>
              <a:ext uri="{FF2B5EF4-FFF2-40B4-BE49-F238E27FC236}">
                <a16:creationId xmlns:a16="http://schemas.microsoft.com/office/drawing/2014/main" id="{8B3843E0-F539-87C6-5E1A-9B177CCE1BBD}"/>
              </a:ext>
            </a:extLst>
          </p:cNvPr>
          <p:cNvSpPr/>
          <p:nvPr/>
        </p:nvSpPr>
        <p:spPr>
          <a:xfrm>
            <a:off x="7715727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88" name="Rectangle: Rounded Corners 87" descr="Roles that this person reports to: Academic Department Manager.">
            <a:extLst>
              <a:ext uri="{FF2B5EF4-FFF2-40B4-BE49-F238E27FC236}">
                <a16:creationId xmlns:a16="http://schemas.microsoft.com/office/drawing/2014/main" id="{73DBA61B-EE25-D758-0A08-4C6B4800D9D1}"/>
              </a:ext>
            </a:extLst>
          </p:cNvPr>
          <p:cNvSpPr/>
          <p:nvPr/>
        </p:nvSpPr>
        <p:spPr>
          <a:xfrm>
            <a:off x="7948195" y="3211157"/>
            <a:ext cx="1009389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</a:t>
            </a:r>
          </a:p>
        </p:txBody>
      </p:sp>
      <p:sp>
        <p:nvSpPr>
          <p:cNvPr id="89" name="Rectangle: Rounded Corners 88" descr="Roles that this person reports to: Academic Department Manager.">
            <a:extLst>
              <a:ext uri="{FF2B5EF4-FFF2-40B4-BE49-F238E27FC236}">
                <a16:creationId xmlns:a16="http://schemas.microsoft.com/office/drawing/2014/main" id="{581540C4-4F2B-6802-3A09-06BAE0259490}"/>
              </a:ext>
            </a:extLst>
          </p:cNvPr>
          <p:cNvSpPr/>
          <p:nvPr/>
        </p:nvSpPr>
        <p:spPr>
          <a:xfrm>
            <a:off x="7948195" y="3802663"/>
            <a:ext cx="1009389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(III) LS &amp; UNIFOR 1.00 FTE</a:t>
            </a:r>
          </a:p>
        </p:txBody>
      </p:sp>
      <p:sp>
        <p:nvSpPr>
          <p:cNvPr id="90" name="Rectangle: Rounded Corners 89" descr="Roles that this person reports to: Academic Department Manager.">
            <a:extLst>
              <a:ext uri="{FF2B5EF4-FFF2-40B4-BE49-F238E27FC236}">
                <a16:creationId xmlns:a16="http://schemas.microsoft.com/office/drawing/2014/main" id="{370697C8-E6AC-3AAD-A2AC-063C1C56E639}"/>
              </a:ext>
            </a:extLst>
          </p:cNvPr>
          <p:cNvSpPr/>
          <p:nvPr/>
        </p:nvSpPr>
        <p:spPr>
          <a:xfrm>
            <a:off x="7948195" y="4394169"/>
            <a:ext cx="1009389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222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9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Coordinator, LS &amp; UNIFOR 1.00 FTE</a:t>
            </a:r>
          </a:p>
        </p:txBody>
      </p:sp>
      <p:sp>
        <p:nvSpPr>
          <p:cNvPr id="91" name="Parallelogram 90" descr="Roles that this person reports to: Dean. Roles that report to this person: Program Administrator.">
            <a:extLst>
              <a:ext uri="{FF2B5EF4-FFF2-40B4-BE49-F238E27FC236}">
                <a16:creationId xmlns:a16="http://schemas.microsoft.com/office/drawing/2014/main" id="{4F043104-8040-45B9-27C1-44CA02AE0955}"/>
              </a:ext>
            </a:extLst>
          </p:cNvPr>
          <p:cNvSpPr/>
          <p:nvPr/>
        </p:nvSpPr>
        <p:spPr>
          <a:xfrm>
            <a:off x="8730090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9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Dir, Institute on Globalization &amp; </a:t>
            </a:r>
            <a:r>
              <a:rPr lang="en-CA" sz="86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 Condition</a:t>
            </a:r>
          </a:p>
        </p:txBody>
      </p:sp>
      <p:sp>
        <p:nvSpPr>
          <p:cNvPr id="92" name="Rectangle: Rounded Corners 91" descr="Roles that this person reports to: Dir, Institute on Globalization &amp; Human Condition&#10;">
            <a:extLst>
              <a:ext uri="{FF2B5EF4-FFF2-40B4-BE49-F238E27FC236}">
                <a16:creationId xmlns:a16="http://schemas.microsoft.com/office/drawing/2014/main" id="{7AD7CBA7-913A-7E45-7F77-668E166D8217}"/>
              </a:ext>
            </a:extLst>
          </p:cNvPr>
          <p:cNvSpPr/>
          <p:nvPr/>
        </p:nvSpPr>
        <p:spPr>
          <a:xfrm>
            <a:off x="8806988" y="2584835"/>
            <a:ext cx="929877" cy="464938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Administrator 1.00 FTE</a:t>
            </a:r>
          </a:p>
        </p:txBody>
      </p:sp>
      <p:sp>
        <p:nvSpPr>
          <p:cNvPr id="93" name="Parallelogram 92" descr="Roles that this person reports to: Dean. Roles that report to this person: Academic Department Manager.">
            <a:extLst>
              <a:ext uri="{FF2B5EF4-FFF2-40B4-BE49-F238E27FC236}">
                <a16:creationId xmlns:a16="http://schemas.microsoft.com/office/drawing/2014/main" id="{876AEEFA-DA8E-B37A-95DE-0F3C0B8DC9D6}"/>
              </a:ext>
            </a:extLst>
          </p:cNvPr>
          <p:cNvSpPr/>
          <p:nvPr/>
        </p:nvSpPr>
        <p:spPr>
          <a:xfrm>
            <a:off x="9821351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Chair, Anthropology</a:t>
            </a:r>
          </a:p>
        </p:txBody>
      </p:sp>
      <p:sp>
        <p:nvSpPr>
          <p:cNvPr id="94" name="Freeform: Shape 93" descr="Roles that this person reports to: Chair, Religious Studies. &#10;Roles that report to this person: Admin Assistant (I); Admin Assistant (II); Instructional Assistant; Research Coordinator;  Lab Technician.">
            <a:extLst>
              <a:ext uri="{FF2B5EF4-FFF2-40B4-BE49-F238E27FC236}">
                <a16:creationId xmlns:a16="http://schemas.microsoft.com/office/drawing/2014/main" id="{FD5DD5C6-296D-E21E-AAAD-8F42A9C31105}"/>
              </a:ext>
            </a:extLst>
          </p:cNvPr>
          <p:cNvSpPr/>
          <p:nvPr/>
        </p:nvSpPr>
        <p:spPr>
          <a:xfrm>
            <a:off x="9898249" y="2584835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Dept </a:t>
            </a:r>
            <a:r>
              <a:rPr lang="en-CA" sz="1050" b="1" kern="12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</a:t>
            </a: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1.00 FTE</a:t>
            </a:r>
          </a:p>
        </p:txBody>
      </p:sp>
      <p:sp>
        <p:nvSpPr>
          <p:cNvPr id="95" name="Rectangle: Rounded Corners 94" descr="Roles that this person reports to: Academic Department Manager.">
            <a:extLst>
              <a:ext uri="{FF2B5EF4-FFF2-40B4-BE49-F238E27FC236}">
                <a16:creationId xmlns:a16="http://schemas.microsoft.com/office/drawing/2014/main" id="{00A533EC-2B7F-E7E7-C0BE-D66CD23B6487}"/>
              </a:ext>
            </a:extLst>
          </p:cNvPr>
          <p:cNvSpPr/>
          <p:nvPr/>
        </p:nvSpPr>
        <p:spPr>
          <a:xfrm>
            <a:off x="9376803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(II) 1.00 FTE</a:t>
            </a:r>
          </a:p>
        </p:txBody>
      </p:sp>
      <p:sp>
        <p:nvSpPr>
          <p:cNvPr id="96" name="Rectangle: Rounded Corners 95" descr="Roles that this person reports to: Academic Department Manager.">
            <a:extLst>
              <a:ext uri="{FF2B5EF4-FFF2-40B4-BE49-F238E27FC236}">
                <a16:creationId xmlns:a16="http://schemas.microsoft.com/office/drawing/2014/main" id="{494D75D2-E35A-7E50-5FF4-47DD337E2891}"/>
              </a:ext>
            </a:extLst>
          </p:cNvPr>
          <p:cNvSpPr/>
          <p:nvPr/>
        </p:nvSpPr>
        <p:spPr>
          <a:xfrm>
            <a:off x="10443880" y="3211157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Assistant (I) 1.00 FTE</a:t>
            </a:r>
          </a:p>
        </p:txBody>
      </p:sp>
      <p:sp>
        <p:nvSpPr>
          <p:cNvPr id="97" name="Rectangle: Rounded Corners 96" descr="Roles that this person reports to: Academic Department Manager.">
            <a:extLst>
              <a:ext uri="{FF2B5EF4-FFF2-40B4-BE49-F238E27FC236}">
                <a16:creationId xmlns:a16="http://schemas.microsoft.com/office/drawing/2014/main" id="{25CCE833-19D6-5832-FB35-E073CD3757AA}"/>
              </a:ext>
            </a:extLst>
          </p:cNvPr>
          <p:cNvSpPr/>
          <p:nvPr/>
        </p:nvSpPr>
        <p:spPr>
          <a:xfrm>
            <a:off x="9376803" y="3802663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Instructional Assistant 0.85 FTE</a:t>
            </a:r>
          </a:p>
        </p:txBody>
      </p:sp>
      <p:sp>
        <p:nvSpPr>
          <p:cNvPr id="98" name="Rectangle: Rounded Corners 97" descr="Roles that this person reports to: Academic Department Manager.">
            <a:extLst>
              <a:ext uri="{FF2B5EF4-FFF2-40B4-BE49-F238E27FC236}">
                <a16:creationId xmlns:a16="http://schemas.microsoft.com/office/drawing/2014/main" id="{6B1590AB-EB61-9F12-2361-9212322BBCF6}"/>
              </a:ext>
            </a:extLst>
          </p:cNvPr>
          <p:cNvSpPr/>
          <p:nvPr/>
        </p:nvSpPr>
        <p:spPr>
          <a:xfrm>
            <a:off x="10443880" y="3802663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Coordinator 0.50 FTE</a:t>
            </a:r>
          </a:p>
        </p:txBody>
      </p:sp>
      <p:sp>
        <p:nvSpPr>
          <p:cNvPr id="99" name="Rectangle: Rounded Corners 98" descr="Roles that this person reports to: Academic Department Manager.">
            <a:extLst>
              <a:ext uri="{FF2B5EF4-FFF2-40B4-BE49-F238E27FC236}">
                <a16:creationId xmlns:a16="http://schemas.microsoft.com/office/drawing/2014/main" id="{0E127846-2E4A-EBBD-9756-E4C1C4A50E52}"/>
              </a:ext>
            </a:extLst>
          </p:cNvPr>
          <p:cNvSpPr/>
          <p:nvPr/>
        </p:nvSpPr>
        <p:spPr>
          <a:xfrm>
            <a:off x="9376803" y="4394169"/>
            <a:ext cx="905692" cy="430122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 Technician 0.85 FTE</a:t>
            </a:r>
          </a:p>
        </p:txBody>
      </p:sp>
      <p:sp>
        <p:nvSpPr>
          <p:cNvPr id="100" name="Parallelogram 99" descr="Roles that this person reports to: Dean. Roles that report to this person: Academic Department Manager and Social Psychology.">
            <a:extLst>
              <a:ext uri="{FF2B5EF4-FFF2-40B4-BE49-F238E27FC236}">
                <a16:creationId xmlns:a16="http://schemas.microsoft.com/office/drawing/2014/main" id="{A760ADA9-A8F0-3549-DDD8-31765178CC6F}"/>
              </a:ext>
            </a:extLst>
          </p:cNvPr>
          <p:cNvSpPr/>
          <p:nvPr/>
        </p:nvSpPr>
        <p:spPr>
          <a:xfrm>
            <a:off x="10912612" y="1153192"/>
            <a:ext cx="1122446" cy="590883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Times New Roman" panose="02020603050405020304" pitchFamily="18" charset="0"/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Social Psychology</a:t>
            </a:r>
          </a:p>
        </p:txBody>
      </p:sp>
      <p:sp>
        <p:nvSpPr>
          <p:cNvPr id="101" name="Rectangle: Rounded Corners 100" descr="Roles that this person reports to: Director, Social Psychology.">
            <a:extLst>
              <a:ext uri="{FF2B5EF4-FFF2-40B4-BE49-F238E27FC236}">
                <a16:creationId xmlns:a16="http://schemas.microsoft.com/office/drawing/2014/main" id="{6B837FE8-7E7F-C3AD-8171-B4077E26FB0F}"/>
              </a:ext>
            </a:extLst>
          </p:cNvPr>
          <p:cNvSpPr/>
          <p:nvPr/>
        </p:nvSpPr>
        <p:spPr>
          <a:xfrm>
            <a:off x="11187782" y="2584835"/>
            <a:ext cx="929877" cy="464938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Times New Roman" panose="02020603050405020304" pitchFamily="18" charset="0"/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Administrator 1.00 FTE</a:t>
            </a:r>
          </a:p>
        </p:txBody>
      </p:sp>
      <p:sp>
        <p:nvSpPr>
          <p:cNvPr id="102" name="Freeform: Shape 101" descr="Roles that this person reports to: Dean. &#10;Roles that report to this person: Academic Department Manager for Health, Aging &amp; Society, Social Work, Political Science, Economics, Religious Studies, Sociology, Indigenous Studies, Labour Studies and Anthropology; Program Administrator for the Institute on Globalization &amp; Human Condition and Social Psychology.">
            <a:extLst>
              <a:ext uri="{FF2B5EF4-FFF2-40B4-BE49-F238E27FC236}">
                <a16:creationId xmlns:a16="http://schemas.microsoft.com/office/drawing/2014/main" id="{2EE92862-E69F-3820-8FD1-73FC4494F01C}"/>
              </a:ext>
            </a:extLst>
          </p:cNvPr>
          <p:cNvSpPr/>
          <p:nvPr/>
        </p:nvSpPr>
        <p:spPr>
          <a:xfrm>
            <a:off x="11223358" y="1958511"/>
            <a:ext cx="929877" cy="464938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Finance &amp; Administration 1.00 FTE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70808AC-883B-B15C-A30D-0872E70D2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541845" y="2120521"/>
            <a:ext cx="106815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273CA84F-4DC3-CBDA-F708-2826AF504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1845" y="2120521"/>
            <a:ext cx="0" cy="4673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9996D98-34F1-2D60-B004-836A19A33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633106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CB1C4F3-26CB-E389-F585-3AB328787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724367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31F5250-0795-6FFC-41F5-ECCBC3437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815628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D9B39C6-D8C1-C901-1437-C822B1959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906890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60E2E86-4BDA-75AA-7EBD-39D7E5468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998150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648C6405-3D95-2732-175D-C6A85FB76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089412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5408C9D-8DE4-56AD-E6EF-82804688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180673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E02852B-BCBB-6A34-DF69-FFFC06B44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9271934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4ABF271-216E-1099-F36B-7E87605EA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63195" y="2120521"/>
            <a:ext cx="0" cy="4643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117D2EB-CA11-3BAF-416D-435428E74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082506" y="2120521"/>
            <a:ext cx="0" cy="6967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30BEB3D-F9B6-D7A6-2276-BCEB6CE6F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082506" y="2817304"/>
            <a:ext cx="1052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2751056-B0BD-E735-74F9-592D03DD9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454456" y="1074041"/>
            <a:ext cx="6044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D8FBE61-AC0D-E516-5801-57E648FB6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049586" y="1072521"/>
            <a:ext cx="0" cy="750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AD23977B-310D-929D-4DBE-4739C019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698206" y="1822713"/>
            <a:ext cx="3606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AEE82FF6-A1DC-0362-62CD-3E6F0647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11698206" y="1822713"/>
            <a:ext cx="0" cy="1357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25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The chart depicts the hierarchical structure of the Faculty of Social Sciences. ">
            <a:extLst>
              <a:ext uri="{FF2B5EF4-FFF2-40B4-BE49-F238E27FC236}">
                <a16:creationId xmlns:a16="http://schemas.microsoft.com/office/drawing/2014/main" id="{139F9A3E-2EDE-D699-6C97-6588D4AE3B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7578" y="164116"/>
            <a:ext cx="4675198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Social Sciences Organizational Chart 2023 to 2024</a:t>
            </a:r>
            <a:r>
              <a:rPr kumimoji="0" lang="en-CA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Slide 3</a:t>
            </a:r>
            <a:endParaRPr kumimoji="0" lang="en-CA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 descr="The chart depicts the hierarchical structure of the Faculty of Social Sciences. ">
            <a:extLst>
              <a:ext uri="{FF2B5EF4-FFF2-40B4-BE49-F238E27FC236}">
                <a16:creationId xmlns:a16="http://schemas.microsoft.com/office/drawing/2014/main" id="{1567E26B-22D6-C0D8-F65A-86ED056D3415}"/>
              </a:ext>
            </a:extLst>
          </p:cNvPr>
          <p:cNvSpPr txBox="1"/>
          <p:nvPr/>
        </p:nvSpPr>
        <p:spPr>
          <a:xfrm>
            <a:off x="178726" y="5295497"/>
            <a:ext cx="43666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/>
              <a:t>Legend</a:t>
            </a:r>
          </a:p>
          <a:p>
            <a:r>
              <a:rPr lang="en-CA"/>
              <a:t>FTE: Full-Time Equivalent</a:t>
            </a:r>
          </a:p>
          <a:p>
            <a:r>
              <a:rPr lang="en-CA"/>
              <a:t>Coord.: Coordinator</a:t>
            </a:r>
          </a:p>
          <a:p>
            <a:r>
              <a:rPr lang="en-CA" sz="1800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</a:t>
            </a:r>
            <a:r>
              <a:rPr lang="en-CA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Director</a:t>
            </a:r>
          </a:p>
          <a:p>
            <a:r>
              <a:rPr lang="en-CA"/>
              <a:t>Assistant: </a:t>
            </a:r>
          </a:p>
        </p:txBody>
      </p:sp>
      <p:sp>
        <p:nvSpPr>
          <p:cNvPr id="6" name="Parallelogram 5" descr="Parallelogram shape means the role is under the McMaster University Faculty Association (MUFA).">
            <a:extLst>
              <a:ext uri="{FF2B5EF4-FFF2-40B4-BE49-F238E27FC236}">
                <a16:creationId xmlns:a16="http://schemas.microsoft.com/office/drawing/2014/main" id="{79603B05-E56D-E047-5E12-6644C73D9BB2}"/>
              </a:ext>
            </a:extLst>
          </p:cNvPr>
          <p:cNvSpPr/>
          <p:nvPr/>
        </p:nvSpPr>
        <p:spPr>
          <a:xfrm>
            <a:off x="7175440" y="5515228"/>
            <a:ext cx="1413862" cy="707886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McMaster University Faculty Association (MUFA)</a:t>
            </a:r>
          </a:p>
        </p:txBody>
      </p:sp>
      <p:sp>
        <p:nvSpPr>
          <p:cNvPr id="7" name="Freeform: Shape 6" descr="Rectangle shape means the role is under The Management Group (TMG).">
            <a:extLst>
              <a:ext uri="{FF2B5EF4-FFF2-40B4-BE49-F238E27FC236}">
                <a16:creationId xmlns:a16="http://schemas.microsoft.com/office/drawing/2014/main" id="{6917213B-9709-E8D3-4CA4-102CB2F796E2}"/>
              </a:ext>
            </a:extLst>
          </p:cNvPr>
          <p:cNvSpPr/>
          <p:nvPr/>
        </p:nvSpPr>
        <p:spPr>
          <a:xfrm>
            <a:off x="8835785" y="5515228"/>
            <a:ext cx="1237969" cy="707886"/>
          </a:xfrm>
          <a:custGeom>
            <a:avLst/>
            <a:gdLst>
              <a:gd name="connsiteX0" fmla="*/ 0 w 929877"/>
              <a:gd name="connsiteY0" fmla="*/ 0 h 464938"/>
              <a:gd name="connsiteX1" fmla="*/ 929877 w 929877"/>
              <a:gd name="connsiteY1" fmla="*/ 0 h 464938"/>
              <a:gd name="connsiteX2" fmla="*/ 929877 w 929877"/>
              <a:gd name="connsiteY2" fmla="*/ 464938 h 464938"/>
              <a:gd name="connsiteX3" fmla="*/ 0 w 929877"/>
              <a:gd name="connsiteY3" fmla="*/ 464938 h 464938"/>
              <a:gd name="connsiteX4" fmla="*/ 0 w 929877"/>
              <a:gd name="connsiteY4" fmla="*/ 0 h 46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9877" h="464938">
                <a:moveTo>
                  <a:pt x="0" y="0"/>
                </a:moveTo>
                <a:lnTo>
                  <a:pt x="929877" y="0"/>
                </a:lnTo>
                <a:lnTo>
                  <a:pt x="929877" y="464938"/>
                </a:lnTo>
                <a:lnTo>
                  <a:pt x="0" y="464938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Management Group (TMG)</a:t>
            </a:r>
          </a:p>
        </p:txBody>
      </p:sp>
      <p:sp>
        <p:nvSpPr>
          <p:cNvPr id="8" name="Rectangle: Rounded Corners 7" descr="The rounded rectangle shape means the role is under the UNIFOR Unit 1 Staff Union.">
            <a:extLst>
              <a:ext uri="{FF2B5EF4-FFF2-40B4-BE49-F238E27FC236}">
                <a16:creationId xmlns:a16="http://schemas.microsoft.com/office/drawing/2014/main" id="{477476B9-F3E2-8606-734F-8BEAE9B801BF}"/>
              </a:ext>
            </a:extLst>
          </p:cNvPr>
          <p:cNvSpPr/>
          <p:nvPr/>
        </p:nvSpPr>
        <p:spPr>
          <a:xfrm>
            <a:off x="10181870" y="5515228"/>
            <a:ext cx="1237969" cy="707886"/>
          </a:xfrm>
          <a:prstGeom prst="roundRect">
            <a:avLst/>
          </a:prstGeom>
          <a:solidFill>
            <a:srgbClr val="BAE8AA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UNIFOR Unit 1 Staff Union</a:t>
            </a:r>
            <a:endParaRPr lang="en-CA" sz="105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59D6991-84D8-8D22-2099-748962062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000" y="1995893"/>
            <a:ext cx="5168597" cy="3588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9405"/>
                </a:lnTo>
                <a:lnTo>
                  <a:pt x="5168597" y="179405"/>
                </a:lnTo>
                <a:lnTo>
                  <a:pt x="5168597" y="358811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7C83FD-9CA8-B7F5-6256-B5D24CF99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84000" y="3209019"/>
            <a:ext cx="91440" cy="3588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5881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7A98C75-2E77-C323-86B1-5955A1E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000" y="1995893"/>
            <a:ext cx="1033719" cy="3588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9405"/>
                </a:lnTo>
                <a:lnTo>
                  <a:pt x="1033719" y="179405"/>
                </a:lnTo>
                <a:lnTo>
                  <a:pt x="1033719" y="358811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C24A090-B23A-D7D0-4621-637D297E2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16560" y="3209019"/>
            <a:ext cx="91440" cy="3588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5881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261550B-5DBA-031B-EC36-C67E99CD3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62280" y="1995893"/>
            <a:ext cx="1033719" cy="3588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33719" y="0"/>
                </a:moveTo>
                <a:lnTo>
                  <a:pt x="1033719" y="179405"/>
                </a:lnTo>
                <a:lnTo>
                  <a:pt x="0" y="179405"/>
                </a:lnTo>
                <a:lnTo>
                  <a:pt x="0" y="358811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CB42090-CC9B-5A7F-D8ED-2ECF940F0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49121" y="3209019"/>
            <a:ext cx="91440" cy="3588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5881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BBF4D70-F161-1CF4-9E7B-F0C43A1E1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94841" y="1995893"/>
            <a:ext cx="3101158" cy="35881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01158" y="0"/>
                </a:moveTo>
                <a:lnTo>
                  <a:pt x="3101158" y="179405"/>
                </a:lnTo>
                <a:lnTo>
                  <a:pt x="0" y="179405"/>
                </a:lnTo>
                <a:lnTo>
                  <a:pt x="0" y="358811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CA"/>
          </a:p>
        </p:txBody>
      </p:sp>
      <p:sp>
        <p:nvSpPr>
          <p:cNvPr id="39" name="Parallelogram 38" descr="Roles that report to this person: Assistant Director Development; Alumni Engagement Officer; Manager, Communications; Wilson College of Leadership &amp; Civic Engagement.">
            <a:extLst>
              <a:ext uri="{FF2B5EF4-FFF2-40B4-BE49-F238E27FC236}">
                <a16:creationId xmlns:a16="http://schemas.microsoft.com/office/drawing/2014/main" id="{277F662B-D966-5CB3-3E7D-A20874BCA0A9}"/>
              </a:ext>
            </a:extLst>
          </p:cNvPr>
          <p:cNvSpPr/>
          <p:nvPr/>
        </p:nvSpPr>
        <p:spPr>
          <a:xfrm>
            <a:off x="5241686" y="1141580"/>
            <a:ext cx="1708627" cy="854313"/>
          </a:xfrm>
          <a:prstGeom prst="parallelogram">
            <a:avLst/>
          </a:prstGeom>
          <a:solidFill>
            <a:srgbClr val="F6C6A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24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Dean</a:t>
            </a:r>
          </a:p>
        </p:txBody>
      </p:sp>
      <p:sp>
        <p:nvSpPr>
          <p:cNvPr id="40" name="Freeform: Shape 39" descr=" Roles that report to this person: Senior Development Officer.">
            <a:extLst>
              <a:ext uri="{FF2B5EF4-FFF2-40B4-BE49-F238E27FC236}">
                <a16:creationId xmlns:a16="http://schemas.microsoft.com/office/drawing/2014/main" id="{CA9A5B4A-4962-FFDF-0F68-32241CB28960}"/>
              </a:ext>
            </a:extLst>
          </p:cNvPr>
          <p:cNvSpPr/>
          <p:nvPr/>
        </p:nvSpPr>
        <p:spPr>
          <a:xfrm>
            <a:off x="73089" y="2354705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Advancement Coord. Officer 1.00 FTE (Funded by UA)</a:t>
            </a:r>
            <a:endParaRPr lang="en-CA" sz="160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Freeform: Shape 40" descr="Roles that this person reports to: Dean. &#10;Roles that report to this person: Director, UA.">
            <a:extLst>
              <a:ext uri="{FF2B5EF4-FFF2-40B4-BE49-F238E27FC236}">
                <a16:creationId xmlns:a16="http://schemas.microsoft.com/office/drawing/2014/main" id="{CA684574-016D-5333-5640-DB582E72019E}"/>
              </a:ext>
            </a:extLst>
          </p:cNvPr>
          <p:cNvSpPr/>
          <p:nvPr/>
        </p:nvSpPr>
        <p:spPr>
          <a:xfrm>
            <a:off x="2140528" y="2354705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Asst. Dir Development (FTE in UA)</a:t>
            </a:r>
          </a:p>
        </p:txBody>
      </p:sp>
      <p:sp>
        <p:nvSpPr>
          <p:cNvPr id="51" name="Freeform: Shape 50" descr="Roles that this person reports to: Advancement Coordination Officer;  Assistant Director Development. &#10;">
            <a:extLst>
              <a:ext uri="{FF2B5EF4-FFF2-40B4-BE49-F238E27FC236}">
                <a16:creationId xmlns:a16="http://schemas.microsoft.com/office/drawing/2014/main" id="{6A3EC595-1D35-780E-2551-E33FB716A9B2}"/>
              </a:ext>
            </a:extLst>
          </p:cNvPr>
          <p:cNvSpPr/>
          <p:nvPr/>
        </p:nvSpPr>
        <p:spPr>
          <a:xfrm>
            <a:off x="69274" y="3598552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 Development Officer 2.00 FTE</a:t>
            </a:r>
            <a:endParaRPr lang="en-CA" sz="160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Freeform: Shape 41" descr="Roles that this person reports to: Assistant Director Development.&#10;">
            <a:extLst>
              <a:ext uri="{FF2B5EF4-FFF2-40B4-BE49-F238E27FC236}">
                <a16:creationId xmlns:a16="http://schemas.microsoft.com/office/drawing/2014/main" id="{4AEA7096-6F67-0E00-95A8-CB15DD017DB1}"/>
              </a:ext>
            </a:extLst>
          </p:cNvPr>
          <p:cNvSpPr/>
          <p:nvPr/>
        </p:nvSpPr>
        <p:spPr>
          <a:xfrm>
            <a:off x="2140528" y="3567831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prstDash val="dash"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UA</a:t>
            </a:r>
          </a:p>
        </p:txBody>
      </p:sp>
      <p:sp>
        <p:nvSpPr>
          <p:cNvPr id="43" name="Freeform: Shape 42" descr="Roles that this person reports to: Dean. &#10;Roles that report to this person: Director, Alumni Engagement UA.">
            <a:extLst>
              <a:ext uri="{FF2B5EF4-FFF2-40B4-BE49-F238E27FC236}">
                <a16:creationId xmlns:a16="http://schemas.microsoft.com/office/drawing/2014/main" id="{A166D9FF-C5E9-FE15-C015-77237C20A353}"/>
              </a:ext>
            </a:extLst>
          </p:cNvPr>
          <p:cNvSpPr/>
          <p:nvPr/>
        </p:nvSpPr>
        <p:spPr>
          <a:xfrm>
            <a:off x="4207967" y="2354705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Alumni Engagement Officer (FTE in UA)</a:t>
            </a:r>
          </a:p>
        </p:txBody>
      </p:sp>
      <p:sp>
        <p:nvSpPr>
          <p:cNvPr id="44" name="Freeform: Shape 43" descr="Roles that this person reports to: Alumni Engagement Officer. ">
            <a:extLst>
              <a:ext uri="{FF2B5EF4-FFF2-40B4-BE49-F238E27FC236}">
                <a16:creationId xmlns:a16="http://schemas.microsoft.com/office/drawing/2014/main" id="{67A7B5D0-ED3D-C7CD-F560-DF46E74CC2FA}"/>
              </a:ext>
            </a:extLst>
          </p:cNvPr>
          <p:cNvSpPr/>
          <p:nvPr/>
        </p:nvSpPr>
        <p:spPr>
          <a:xfrm>
            <a:off x="4207967" y="3567831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prstDash val="dash"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Director, Alumni Engagement UA</a:t>
            </a:r>
          </a:p>
        </p:txBody>
      </p:sp>
      <p:sp>
        <p:nvSpPr>
          <p:cNvPr id="45" name="Freeform: Shape 44" descr="Roles that this person reports to: Manager, Communications.">
            <a:extLst>
              <a:ext uri="{FF2B5EF4-FFF2-40B4-BE49-F238E27FC236}">
                <a16:creationId xmlns:a16="http://schemas.microsoft.com/office/drawing/2014/main" id="{29624D34-D911-8AD1-6F4F-B561734E0F7C}"/>
              </a:ext>
            </a:extLst>
          </p:cNvPr>
          <p:cNvSpPr/>
          <p:nvPr/>
        </p:nvSpPr>
        <p:spPr>
          <a:xfrm>
            <a:off x="6275406" y="2354705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Manager, Communications 1.00 FTE</a:t>
            </a:r>
          </a:p>
        </p:txBody>
      </p:sp>
      <p:sp>
        <p:nvSpPr>
          <p:cNvPr id="46" name="Freeform: Shape 45" descr="Roles that this person reports to: Manager, Communications.">
            <a:extLst>
              <a:ext uri="{FF2B5EF4-FFF2-40B4-BE49-F238E27FC236}">
                <a16:creationId xmlns:a16="http://schemas.microsoft.com/office/drawing/2014/main" id="{CB497A5E-BA62-299E-7599-AE769CB67494}"/>
              </a:ext>
            </a:extLst>
          </p:cNvPr>
          <p:cNvSpPr/>
          <p:nvPr/>
        </p:nvSpPr>
        <p:spPr>
          <a:xfrm>
            <a:off x="6275406" y="3567831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prstDash val="dash"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AVP, Comms &amp; Public Affairs</a:t>
            </a:r>
          </a:p>
        </p:txBody>
      </p:sp>
      <p:sp>
        <p:nvSpPr>
          <p:cNvPr id="47" name="Freeform: Shape 46" descr="Roles that this person reports to: Dean. &#10;Roles that report to this person: AVP, Comms &amp; Public Affairs; Communications Coordinators.">
            <a:extLst>
              <a:ext uri="{FF2B5EF4-FFF2-40B4-BE49-F238E27FC236}">
                <a16:creationId xmlns:a16="http://schemas.microsoft.com/office/drawing/2014/main" id="{BBE2C73A-A46C-FF15-1014-49A6B206C843}"/>
              </a:ext>
            </a:extLst>
          </p:cNvPr>
          <p:cNvSpPr/>
          <p:nvPr/>
        </p:nvSpPr>
        <p:spPr>
          <a:xfrm>
            <a:off x="8342845" y="2354705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  <a:solidFill>
            <a:srgbClr val="9DCBFD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Communications Coordinators 2.00 FTE</a:t>
            </a:r>
          </a:p>
        </p:txBody>
      </p:sp>
      <p:sp>
        <p:nvSpPr>
          <p:cNvPr id="48" name="Freeform: Shape 47" descr="Roles that this person reports to: Dean.">
            <a:extLst>
              <a:ext uri="{FF2B5EF4-FFF2-40B4-BE49-F238E27FC236}">
                <a16:creationId xmlns:a16="http://schemas.microsoft.com/office/drawing/2014/main" id="{6D374544-10C0-AC2B-17CC-2BE8F38C0B48}"/>
              </a:ext>
            </a:extLst>
          </p:cNvPr>
          <p:cNvSpPr/>
          <p:nvPr/>
        </p:nvSpPr>
        <p:spPr>
          <a:xfrm>
            <a:off x="10410284" y="2354705"/>
            <a:ext cx="1708627" cy="854313"/>
          </a:xfrm>
          <a:custGeom>
            <a:avLst/>
            <a:gdLst>
              <a:gd name="connsiteX0" fmla="*/ 0 w 1708627"/>
              <a:gd name="connsiteY0" fmla="*/ 0 h 854313"/>
              <a:gd name="connsiteX1" fmla="*/ 1708627 w 1708627"/>
              <a:gd name="connsiteY1" fmla="*/ 0 h 854313"/>
              <a:gd name="connsiteX2" fmla="*/ 1708627 w 1708627"/>
              <a:gd name="connsiteY2" fmla="*/ 854313 h 854313"/>
              <a:gd name="connsiteX3" fmla="*/ 0 w 1708627"/>
              <a:gd name="connsiteY3" fmla="*/ 854313 h 854313"/>
              <a:gd name="connsiteX4" fmla="*/ 0 w 1708627"/>
              <a:gd name="connsiteY4" fmla="*/ 0 h 85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627" h="854313">
                <a:moveTo>
                  <a:pt x="0" y="0"/>
                </a:moveTo>
                <a:lnTo>
                  <a:pt x="1708627" y="0"/>
                </a:lnTo>
                <a:lnTo>
                  <a:pt x="1708627" y="854313"/>
                </a:lnTo>
                <a:lnTo>
                  <a:pt x="0" y="8543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Wilson College of Leadership &amp; Civic Engagement</a:t>
            </a:r>
            <a:endParaRPr lang="en-CA" sz="1600" b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512CB2-00F4-EB33-0E36-A408E0516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781716" y="2754630"/>
            <a:ext cx="3588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006F85-C9E5-614E-B0AB-269C68B9F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61122" y="2754630"/>
            <a:ext cx="0" cy="633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C9CD7A2-5AF2-C1D4-15CE-670F27772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17939" y="3388424"/>
            <a:ext cx="11431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CB8D0FA-9477-8E31-5D37-F8866977A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17939" y="3373755"/>
            <a:ext cx="0" cy="235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863E466-8059-66A8-8AAC-0D65D01D9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984033" y="2781861"/>
            <a:ext cx="3588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43269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Faculty of Social Sciences Organizational Chart 2023 to 2024: Slide 1</vt:lpstr>
      <vt:lpstr>Faculty of Social Sciences Organizational Chart 2023 to 2024: Slide 2</vt:lpstr>
      <vt:lpstr>Faculty of Social Sciences Organizational Chart 2023 to 2024: 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Social Sciences Organizational Chart 2023 to 2024: Slide 1</dc:title>
  <dc:creator>Lexxie Roy</dc:creator>
  <cp:revision>1</cp:revision>
  <dcterms:created xsi:type="dcterms:W3CDTF">2024-10-01T14:05:13Z</dcterms:created>
  <dcterms:modified xsi:type="dcterms:W3CDTF">2024-10-01T15:16:09Z</dcterms:modified>
</cp:coreProperties>
</file>